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391" r:id="rId2"/>
    <p:sldId id="393" r:id="rId3"/>
    <p:sldId id="394" r:id="rId4"/>
    <p:sldId id="395" r:id="rId5"/>
    <p:sldId id="408" r:id="rId6"/>
    <p:sldId id="403" r:id="rId7"/>
    <p:sldId id="388" r:id="rId8"/>
    <p:sldId id="416" r:id="rId9"/>
    <p:sldId id="417" r:id="rId10"/>
    <p:sldId id="436" r:id="rId11"/>
    <p:sldId id="432" r:id="rId12"/>
    <p:sldId id="434" r:id="rId13"/>
    <p:sldId id="435" r:id="rId14"/>
    <p:sldId id="430" r:id="rId15"/>
    <p:sldId id="429" r:id="rId16"/>
    <p:sldId id="419" r:id="rId17"/>
    <p:sldId id="420" r:id="rId18"/>
    <p:sldId id="424" r:id="rId19"/>
    <p:sldId id="425" r:id="rId20"/>
    <p:sldId id="428" r:id="rId21"/>
    <p:sldId id="389" r:id="rId22"/>
    <p:sldId id="396" r:id="rId23"/>
    <p:sldId id="397" r:id="rId24"/>
    <p:sldId id="398" r:id="rId25"/>
    <p:sldId id="373" r:id="rId26"/>
    <p:sldId id="366" r:id="rId27"/>
    <p:sldId id="323" r:id="rId28"/>
    <p:sldId id="326" r:id="rId29"/>
    <p:sldId id="365" r:id="rId30"/>
    <p:sldId id="341" r:id="rId31"/>
    <p:sldId id="347" r:id="rId32"/>
    <p:sldId id="404" r:id="rId33"/>
    <p:sldId id="342" r:id="rId34"/>
    <p:sldId id="374" r:id="rId35"/>
    <p:sldId id="406" r:id="rId36"/>
  </p:sldIdLst>
  <p:sldSz cx="9144000" cy="6858000" type="screen4x3"/>
  <p:notesSz cx="6789738" cy="9929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0954" autoAdjust="0"/>
    <p:restoredTop sz="94692" autoAdjust="0"/>
  </p:normalViewPr>
  <p:slideViewPr>
    <p:cSldViewPr>
      <p:cViewPr>
        <p:scale>
          <a:sx n="52" d="100"/>
          <a:sy n="52" d="100"/>
        </p:scale>
        <p:origin x="-2358" y="-7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392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2220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5947" y="0"/>
            <a:ext cx="2942220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6840F-16CA-47C3-85E2-8439FD208A09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4538"/>
            <a:ext cx="4964112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974" y="4716661"/>
            <a:ext cx="5431790" cy="4468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42220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5947" y="9431599"/>
            <a:ext cx="2942220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9E254-5F3C-440E-86F3-46EEDFFE5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765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2813" y="744538"/>
            <a:ext cx="4964112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E8CAA-CA6F-435C-8DB7-D250BAAC3B1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561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9E254-5F3C-440E-86F3-46EEDFFE500D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437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9E254-5F3C-440E-86F3-46EEDFFE500D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787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7609-2C15-4A7E-B042-64DFF0CDB6E9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A9DF-F966-45C1-8019-DC1DB9EB2D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544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7609-2C15-4A7E-B042-64DFF0CDB6E9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A9DF-F966-45C1-8019-DC1DB9EB2D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34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7609-2C15-4A7E-B042-64DFF0CDB6E9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A9DF-F966-45C1-8019-DC1DB9EB2D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421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タイトル、テキスト、グラ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グラフ プレースホルダ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ja-JP" alt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6ACDB-6A54-B846-80EF-C79BD6301DD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7167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7609-2C15-4A7E-B042-64DFF0CDB6E9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A9DF-F966-45C1-8019-DC1DB9EB2D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348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7609-2C15-4A7E-B042-64DFF0CDB6E9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A9DF-F966-45C1-8019-DC1DB9EB2D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740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7609-2C15-4A7E-B042-64DFF0CDB6E9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A9DF-F966-45C1-8019-DC1DB9EB2D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80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7609-2C15-4A7E-B042-64DFF0CDB6E9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A9DF-F966-45C1-8019-DC1DB9EB2D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630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7609-2C15-4A7E-B042-64DFF0CDB6E9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A9DF-F966-45C1-8019-DC1DB9EB2D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007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7609-2C15-4A7E-B042-64DFF0CDB6E9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A9DF-F966-45C1-8019-DC1DB9EB2D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136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7609-2C15-4A7E-B042-64DFF0CDB6E9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A9DF-F966-45C1-8019-DC1DB9EB2D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064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7609-2C15-4A7E-B042-64DFF0CDB6E9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A9DF-F966-45C1-8019-DC1DB9EB2D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012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27609-2C15-4A7E-B042-64DFF0CDB6E9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9A9DF-F966-45C1-8019-DC1DB9EB2D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495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../12%20dieu%20y%20duc.doc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Slide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B&#224;i%20h&#7885;c%20marketing%20_Gi&#225;%20tr&#7883;%20c&#7911;a%20m&#7897;t%20con%20&#7889;c_%20-%20C&#226;u%20chuy&#7879;n%20c&#7911;a%20s&#7921;%20th&#224;nh%20c&#244;ng%20-%20YouTube%20%5b360p%5d.mp4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mailto:benhvienninhthuan@gmail.co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../QD-2151-phe-duyet-KH.doc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7461" y="2362200"/>
            <a:ext cx="8686800" cy="1470025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  TẬP HUẤN GIAO TIẾP, ỨNG XỬ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4267200"/>
            <a:ext cx="8458200" cy="17526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THỰC HIỆN KẾ HOẠCH </a:t>
            </a:r>
          </a:p>
          <a:p>
            <a:r>
              <a:rPr lang="en-US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‘ĐỔI MỚI PHONG CÁCH, THÁI ĐỘ PHỤC VỤ HƯỚNG TỚI SỰ HÀI LÒNG NGƯỜI BỆNH’</a:t>
            </a:r>
            <a:endParaRPr lang="en-US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0200" y="766080"/>
            <a:ext cx="6324600" cy="80021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SỞ Y TẾ THÀNH PHỐ </a:t>
            </a:r>
            <a:r>
              <a:rPr lang="en-US" sz="2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CẦN THƠ</a:t>
            </a:r>
            <a:endParaRPr lang="en-US" sz="22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TRUNG TÂM Y TẾ 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HUYỆN THỚI LAI</a:t>
            </a:r>
            <a:endParaRPr 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77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371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Lý do tại sao chúng ta phải tập huấn giao tiếp, ứng xử ?</a:t>
            </a:r>
            <a:br>
              <a:rPr lang="en-US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Y đức và giao tiếp ứng xử được nói đến từ bao giờ ?</a:t>
            </a:r>
            <a:endParaRPr lang="en-US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5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542925" y="220663"/>
            <a:ext cx="8296275" cy="5635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3. Tổng quan chung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381000" y="1219201"/>
            <a:ext cx="8458200" cy="1143000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pt-BR" sz="2800" b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Thế kỷ thứ 5 trước CN, Hyppocrates đã đưa ra khái niệm “nghề y” và các nguyên lý cơ bản của y đức.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304800"/>
            <a:ext cx="7772400" cy="64389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3200" b="1" i="1">
                <a:solidFill>
                  <a:schemeClr val="bg1"/>
                </a:solidFill>
              </a:rPr>
              <a:t>Y đức được thế giới nói đến rất nhiều</a:t>
            </a:r>
            <a:endParaRPr lang="en-US" sz="3200" b="1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666999"/>
            <a:ext cx="3505200" cy="33306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136" y="2819400"/>
            <a:ext cx="4470664" cy="297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5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542925" y="220663"/>
            <a:ext cx="8296275" cy="5635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3. Tổng quan chung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457200" y="1076325"/>
            <a:ext cx="8458200" cy="5248275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pt-BR" b="0" i="1" smtClean="0"/>
              <a:t>- </a:t>
            </a:r>
            <a:r>
              <a:rPr lang="pt-BR" b="0" smtClean="0"/>
              <a:t>1847, Hiệp hội Y khoa Hoa kỳ ban hành Quy ước đạo đức nghề nghiệp ngành Y (Code of Medical Ethics); đã được sửa đổi 3 lần (AMA 2013). </a:t>
            </a:r>
          </a:p>
          <a:p>
            <a:pPr marL="0" indent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pt-BR" b="0" smtClean="0"/>
              <a:t>- Năm 1948, Đại hội Hiệp Hội y khoa thế giới lần thứ 2 đã thông qua Tuyên ngôn Geneva về 10 điều đạo đức thầy thuốc cam kết đối với mỗi thành viên khi được chấp nhận hành nghề.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228600"/>
            <a:ext cx="7772400" cy="64389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3200" b="1" i="1">
                <a:solidFill>
                  <a:schemeClr val="bg1"/>
                </a:solidFill>
              </a:rPr>
              <a:t>Y đức được thế giới nói đến rất nhiều</a:t>
            </a:r>
            <a:endParaRPr lang="en-US" sz="32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542925" y="220663"/>
            <a:ext cx="8296275" cy="5635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3. Tổng quan chung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458200" cy="524827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pt-BR" b="0" smtClean="0"/>
              <a:t>- Năm 1949, Hiệp hội Y khoa thế giới (World Medical Asociation) ban hành Quy ước Đạo đức nghề nghiệp ngành y quốc tế (International code of medical ethics). Bộ chuẩn này cũng đã được sửa đổi lần thứ 3 (WMA 2013). </a:t>
            </a:r>
            <a:r>
              <a:rPr lang="en-US" b="0" smtClean="0"/>
              <a:t> </a:t>
            </a:r>
          </a:p>
          <a:p>
            <a:pPr marL="0" indent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None/>
            </a:pPr>
            <a:endParaRPr lang="en-US" b="0" smtClean="0">
              <a:latin typeface="Arial" charset="0"/>
              <a:cs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270728"/>
            <a:ext cx="7772400" cy="64389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3200" b="1" i="1">
                <a:solidFill>
                  <a:schemeClr val="bg1"/>
                </a:solidFill>
              </a:rPr>
              <a:t>Y đức được thế giới nói đến rất nhiều</a:t>
            </a:r>
            <a:endParaRPr lang="en-US" sz="32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95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8296275" cy="56356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/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 TẠI VIỆT NAM 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>
            <a:noAutofit/>
          </a:bodyPr>
          <a:lstStyle/>
          <a:p>
            <a:pPr algn="just">
              <a:lnSpc>
                <a:spcPct val="180000"/>
              </a:lnSpc>
              <a:spcBef>
                <a:spcPts val="1200"/>
              </a:spcBef>
              <a:spcAft>
                <a:spcPts val="1200"/>
              </a:spcAft>
              <a:buFontTx/>
              <a:buChar char="-"/>
            </a:pPr>
            <a:r>
              <a:rPr lang="en-US" sz="2800" b="0" smtClean="0">
                <a:latin typeface="Arial" charset="0"/>
                <a:cs typeface="Arial" charset="0"/>
              </a:rPr>
              <a:t>Thông tư số 07/2014/TT-BYT ngày 25/2/2014 quy định về Quy tắc ứng xử của công chức, viên chức, người lao động làm việc tại các cơ sở y tế </a:t>
            </a:r>
          </a:p>
          <a:p>
            <a:pPr algn="just">
              <a:lnSpc>
                <a:spcPct val="180000"/>
              </a:lnSpc>
              <a:spcBef>
                <a:spcPts val="1200"/>
              </a:spcBef>
              <a:spcAft>
                <a:spcPts val="1200"/>
              </a:spcAft>
              <a:buFontTx/>
              <a:buChar char="-"/>
            </a:pPr>
            <a:r>
              <a:rPr lang="en-US" sz="2800" b="0" smtClean="0">
                <a:latin typeface="Arial" charset="0"/>
                <a:cs typeface="Arial" charset="0"/>
              </a:rPr>
              <a:t>- Quyết định 2151/QĐ-BYT ngày 02/6/2015.</a:t>
            </a:r>
          </a:p>
          <a:p>
            <a:pPr algn="just">
              <a:lnSpc>
                <a:spcPct val="180000"/>
              </a:lnSpc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endParaRPr lang="en-US" sz="2800" b="0" smtClean="0">
              <a:latin typeface="Arial" charset="0"/>
              <a:cs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0" y="1066800"/>
            <a:ext cx="8143875" cy="56356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smtClean="0"/>
              <a:t> Những nội dung đã triển khai thực hiện</a:t>
            </a:r>
          </a:p>
        </p:txBody>
      </p:sp>
    </p:spTree>
    <p:extLst>
      <p:ext uri="{BB962C8B-B14F-4D97-AF65-F5344CB8AC3E}">
        <p14:creationId xmlns:p14="http://schemas.microsoft.com/office/powerpoint/2010/main" val="139764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542925" y="261938"/>
            <a:ext cx="8143875" cy="563562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eaLnBrk="1" hangingPunct="1"/>
            <a:r>
              <a:rPr lang="en-US" sz="3600" smtClean="0"/>
              <a:t> Những nội dung đã triển khai thực hiện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457200" y="923925"/>
            <a:ext cx="8229600" cy="5248275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12000"/>
              </a:lnSpc>
              <a:spcBef>
                <a:spcPts val="600"/>
              </a:spcBef>
              <a:spcAft>
                <a:spcPts val="600"/>
              </a:spcAft>
              <a:buFont typeface="Wingdings 2" pitchFamily="18" charset="2"/>
              <a:buNone/>
            </a:pPr>
            <a:r>
              <a:rPr lang="en-US" b="0" smtClean="0">
                <a:latin typeface="Arial" charset="0"/>
                <a:cs typeface="Arial" charset="0"/>
              </a:rPr>
              <a:t>- </a:t>
            </a:r>
            <a:r>
              <a:rPr lang="en-US" b="0" smtClean="0">
                <a:latin typeface="Arial" charset="0"/>
                <a:cs typeface="Arial" charset="0"/>
                <a:hlinkClick r:id="rId2" action="ppaction://hlinkfile"/>
              </a:rPr>
              <a:t>Quy định 12 Điều y đức (QĐ số 2088/QĐ-BYT ngày 6/11/1996); </a:t>
            </a:r>
            <a:endParaRPr lang="en-US" b="0" smtClean="0">
              <a:latin typeface="Arial" charset="0"/>
              <a:cs typeface="Arial" charset="0"/>
            </a:endParaRPr>
          </a:p>
          <a:p>
            <a:pPr algn="just">
              <a:lnSpc>
                <a:spcPct val="112000"/>
              </a:lnSpc>
              <a:spcBef>
                <a:spcPts val="600"/>
              </a:spcBef>
              <a:spcAft>
                <a:spcPts val="600"/>
              </a:spcAft>
              <a:buFont typeface="Wingdings 2" pitchFamily="18" charset="2"/>
              <a:buNone/>
            </a:pPr>
            <a:endParaRPr lang="en-US" b="0" smtClean="0">
              <a:latin typeface="Arial" charset="0"/>
              <a:cs typeface="Arial" charset="0"/>
            </a:endParaRPr>
          </a:p>
          <a:p>
            <a:pPr algn="just">
              <a:lnSpc>
                <a:spcPct val="112000"/>
              </a:lnSpc>
              <a:spcBef>
                <a:spcPts val="600"/>
              </a:spcBef>
              <a:spcAft>
                <a:spcPts val="600"/>
              </a:spcAft>
              <a:buFont typeface="Wingdings 2" pitchFamily="18" charset="2"/>
              <a:buNone/>
            </a:pPr>
            <a:r>
              <a:rPr lang="en-US" b="0" smtClean="0">
                <a:latin typeface="Arial" charset="0"/>
                <a:cs typeface="Arial" charset="0"/>
              </a:rPr>
              <a:t>- Quy định về chế độ giao tiếp trong các cơ sở khám chữa bệnh (QĐ số 4031/2001/QĐ-BYT ngày 27/9/2001); </a:t>
            </a:r>
          </a:p>
          <a:p>
            <a:pPr algn="just">
              <a:lnSpc>
                <a:spcPct val="112000"/>
              </a:lnSpc>
              <a:spcBef>
                <a:spcPts val="600"/>
              </a:spcBef>
              <a:spcAft>
                <a:spcPts val="600"/>
              </a:spcAft>
              <a:buFont typeface="Wingdings 2" pitchFamily="18" charset="2"/>
              <a:buNone/>
            </a:pPr>
            <a:endParaRPr lang="en-US" b="0" smtClean="0">
              <a:latin typeface="Arial" charset="0"/>
              <a:cs typeface="Arial" charset="0"/>
            </a:endParaRPr>
          </a:p>
          <a:p>
            <a:pPr algn="just">
              <a:lnSpc>
                <a:spcPct val="112000"/>
              </a:lnSpc>
              <a:spcBef>
                <a:spcPts val="600"/>
              </a:spcBef>
              <a:spcAft>
                <a:spcPts val="600"/>
              </a:spcAft>
              <a:buFont typeface="Wingdings 2" pitchFamily="18" charset="2"/>
              <a:buNone/>
            </a:pPr>
            <a:r>
              <a:rPr lang="en-US" b="0" smtClean="0">
                <a:latin typeface="Arial" charset="0"/>
                <a:cs typeface="Arial" charset="0"/>
              </a:rPr>
              <a:t>- Phối hợp với Hội Điều dưỡng Việt Nam để Hội Điều dưỡng Việt Nam ban hành “Chuẩn đạo đức nghề nghiệp của Điều dưỡng viên Việt Nam”.</a:t>
            </a:r>
          </a:p>
          <a:p>
            <a:pPr algn="just">
              <a:lnSpc>
                <a:spcPct val="112000"/>
              </a:lnSpc>
              <a:spcBef>
                <a:spcPts val="600"/>
              </a:spcBef>
              <a:spcAft>
                <a:spcPts val="600"/>
              </a:spcAft>
              <a:buFont typeface="Wingdings 2" pitchFamily="18" charset="2"/>
              <a:buNone/>
            </a:pPr>
            <a:endParaRPr lang="en-US" b="0" smtClean="0">
              <a:latin typeface="Arial" charset="0"/>
              <a:cs typeface="Arial" charset="0"/>
            </a:endParaRPr>
          </a:p>
          <a:p>
            <a:pPr algn="just">
              <a:lnSpc>
                <a:spcPct val="112000"/>
              </a:lnSpc>
              <a:spcBef>
                <a:spcPts val="1200"/>
              </a:spcBef>
              <a:spcAft>
                <a:spcPts val="600"/>
              </a:spcAft>
              <a:buFont typeface="Wingdings 2" pitchFamily="18" charset="2"/>
              <a:buNone/>
            </a:pPr>
            <a:endParaRPr lang="en-US" b="0" smtClean="0">
              <a:latin typeface="Arial" charset="0"/>
              <a:cs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699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04800" y="533400"/>
            <a:ext cx="8686800" cy="5943600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Font typeface="Wingdings 2" pitchFamily="18" charset="2"/>
              <a:buNone/>
              <a:defRPr/>
            </a:pPr>
            <a:r>
              <a:rPr lang="en-US" sz="4300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43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300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Cán</a:t>
            </a:r>
            <a:r>
              <a:rPr lang="en-US" sz="43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300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43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300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43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300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43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300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3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22/2008/QH12 </a:t>
            </a:r>
            <a:r>
              <a:rPr lang="en-US" sz="4300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43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13/11/2008: 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vi-VN" sz="4300" b="0" u="sng" dirty="0" smtClean="0">
                <a:latin typeface="Times New Roman" pitchFamily="18" charset="0"/>
                <a:cs typeface="Times New Roman" pitchFamily="18" charset="0"/>
              </a:rPr>
              <a:t>Điều </a:t>
            </a:r>
            <a:r>
              <a:rPr lang="vi-VN" sz="4300" b="0" u="sng" dirty="0">
                <a:latin typeface="Times New Roman" pitchFamily="18" charset="0"/>
                <a:cs typeface="Times New Roman" pitchFamily="18" charset="0"/>
              </a:rPr>
              <a:t>15. Đạo đức của cán bộ, công </a:t>
            </a:r>
            <a:r>
              <a:rPr lang="vi-VN" sz="4300" b="0" u="sng" dirty="0" smtClean="0"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300" b="0" u="sng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en-US" sz="4300" b="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4300" b="0" dirty="0" smtClean="0">
                <a:latin typeface="Times New Roman" pitchFamily="18" charset="0"/>
                <a:cs typeface="Times New Roman" pitchFamily="18" charset="0"/>
              </a:rPr>
              <a:t>ần</a:t>
            </a:r>
            <a:r>
              <a:rPr lang="vi-VN" sz="4300" b="0" dirty="0">
                <a:latin typeface="Times New Roman" pitchFamily="18" charset="0"/>
                <a:cs typeface="Times New Roman" pitchFamily="18" charset="0"/>
              </a:rPr>
              <a:t>, kiệm, liêm, chính, chí công vô </a:t>
            </a:r>
            <a:r>
              <a:rPr lang="vi-VN" sz="4300" b="0" dirty="0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4300" b="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vi-VN" sz="4300" b="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4300" b="0" u="sng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vi-VN" sz="4300" b="0" u="sng" dirty="0" smtClean="0">
                <a:latin typeface="Times New Roman" pitchFamily="18" charset="0"/>
                <a:cs typeface="Times New Roman" pitchFamily="18" charset="0"/>
              </a:rPr>
              <a:t>Điều </a:t>
            </a:r>
            <a:r>
              <a:rPr lang="vi-VN" sz="4300" b="0" u="sng" dirty="0">
                <a:latin typeface="Times New Roman" pitchFamily="18" charset="0"/>
                <a:cs typeface="Times New Roman" pitchFamily="18" charset="0"/>
              </a:rPr>
              <a:t>16. Văn hóa giao tiếp ở công sở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vi-VN" sz="4300" b="0" dirty="0">
                <a:latin typeface="Times New Roman" pitchFamily="18" charset="0"/>
                <a:cs typeface="Times New Roman" pitchFamily="18" charset="0"/>
              </a:rPr>
              <a:t>1. Trong giao tiếp ở công sở, cán bộ, công chức phải có thái độ lịch sự, tôn trọng đồng nghiệp; ngôn ngữ giao tiếp phải chuẩn mực, rõ ràng, mạch lạc.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vi-VN" sz="4300" b="0" dirty="0">
                <a:latin typeface="Times New Roman" pitchFamily="18" charset="0"/>
                <a:cs typeface="Times New Roman" pitchFamily="18" charset="0"/>
              </a:rPr>
              <a:t>2. Cán bộ, công chức phải lắng nghe ý kiến của đồng nghiệp; công bằng, vô tư, khách quan khi nhận xét, đánh giá; thực hiện dân chủ và đoàn kết nội bộ</a:t>
            </a:r>
            <a:r>
              <a:rPr lang="vi-VN" sz="4300" b="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43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17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04800" y="798513"/>
            <a:ext cx="8686800" cy="5248275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 2" pitchFamily="18" charset="2"/>
              <a:buNone/>
              <a:defRPr/>
            </a:pPr>
            <a:r>
              <a:rPr lang="en-US" b="0" smtClean="0">
                <a:solidFill>
                  <a:srgbClr val="FF0000"/>
                </a:solidFill>
                <a:latin typeface="Arial" charset="0"/>
                <a:cs typeface="Arial" charset="0"/>
              </a:rPr>
              <a:t>Luật </a:t>
            </a:r>
            <a:r>
              <a:rPr lang="en-US" b="0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Cán</a:t>
            </a:r>
            <a:r>
              <a:rPr lang="en-US" b="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bộ</a:t>
            </a:r>
            <a:r>
              <a:rPr lang="en-US" b="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, </a:t>
            </a:r>
            <a:r>
              <a:rPr lang="en-US" b="0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công</a:t>
            </a:r>
            <a:r>
              <a:rPr lang="en-US" b="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chức</a:t>
            </a:r>
            <a:r>
              <a:rPr lang="en-US" b="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số</a:t>
            </a:r>
            <a:r>
              <a:rPr lang="en-US" b="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22/2008/QH12 </a:t>
            </a:r>
            <a:r>
              <a:rPr lang="en-US" b="0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ngày</a:t>
            </a:r>
            <a:r>
              <a:rPr lang="en-US" b="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13/11/2008: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vi-VN" b="0" u="sng" smtClean="0"/>
              <a:t>Điều </a:t>
            </a:r>
            <a:r>
              <a:rPr lang="vi-VN" b="0" u="sng" dirty="0"/>
              <a:t>17. Văn hóa giao tiếp với nhân dân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vi-VN" b="0" dirty="0"/>
              <a:t>1. Cán bộ, công chức phải gần gũi với nhân dân; có tác phong, thái độ lịch sự, nghiêm túc, khiêm tốn; ngôn ngữ giao tiếp phải chuẩn mực, rõ ràng, mạch lạc</a:t>
            </a:r>
            <a:r>
              <a:rPr lang="vi-VN" b="0" dirty="0" smtClean="0"/>
              <a:t>.</a:t>
            </a:r>
            <a:endParaRPr lang="vi-VN" b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956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533400" y="6096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Font typeface="Wingdings 2" pitchFamily="18" charset="2"/>
              <a:buNone/>
              <a:defRPr/>
            </a:pPr>
            <a:r>
              <a:rPr lang="en-US" b="0" dirty="0" smtClean="0">
                <a:latin typeface="Arial" charset="0"/>
                <a:cs typeface="Arial" charset="0"/>
              </a:rPr>
              <a:t> QĐ </a:t>
            </a:r>
            <a:r>
              <a:rPr lang="en-US" b="0" dirty="0" err="1" smtClean="0">
                <a:latin typeface="Arial" charset="0"/>
                <a:cs typeface="Arial" charset="0"/>
              </a:rPr>
              <a:t>số</a:t>
            </a:r>
            <a:r>
              <a:rPr lang="en-US" b="0" dirty="0" smtClean="0">
                <a:latin typeface="Arial" charset="0"/>
                <a:cs typeface="Arial" charset="0"/>
              </a:rPr>
              <a:t> 129/2007/QĐ-</a:t>
            </a:r>
            <a:r>
              <a:rPr lang="en-US" b="0" dirty="0" err="1" smtClean="0">
                <a:latin typeface="Arial" charset="0"/>
                <a:cs typeface="Arial" charset="0"/>
              </a:rPr>
              <a:t>TTg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latin typeface="Arial" charset="0"/>
                <a:cs typeface="Arial" charset="0"/>
              </a:rPr>
              <a:t>ngày</a:t>
            </a:r>
            <a:r>
              <a:rPr lang="en-US" b="0" dirty="0" smtClean="0">
                <a:latin typeface="Arial" charset="0"/>
                <a:cs typeface="Arial" charset="0"/>
              </a:rPr>
              <a:t> 02/8/2007 ban </a:t>
            </a:r>
            <a:r>
              <a:rPr lang="en-US" b="0" dirty="0" err="1" smtClean="0">
                <a:latin typeface="Arial" charset="0"/>
                <a:cs typeface="Arial" charset="0"/>
              </a:rPr>
              <a:t>hành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latin typeface="Arial" charset="0"/>
                <a:cs typeface="Arial" charset="0"/>
              </a:rPr>
              <a:t>Quy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latin typeface="Arial" charset="0"/>
                <a:cs typeface="Arial" charset="0"/>
              </a:rPr>
              <a:t>chế</a:t>
            </a:r>
            <a:r>
              <a:rPr lang="en-US" b="0" dirty="0" smtClean="0">
                <a:latin typeface="Arial" charset="0"/>
                <a:cs typeface="Arial" charset="0"/>
              </a:rPr>
              <a:t> VH </a:t>
            </a:r>
            <a:r>
              <a:rPr lang="en-US" b="0" dirty="0" err="1" smtClean="0">
                <a:latin typeface="Arial" charset="0"/>
                <a:cs typeface="Arial" charset="0"/>
              </a:rPr>
              <a:t>công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latin typeface="Arial" charset="0"/>
                <a:cs typeface="Arial" charset="0"/>
              </a:rPr>
              <a:t>sở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latin typeface="Arial" charset="0"/>
                <a:cs typeface="Arial" charset="0"/>
              </a:rPr>
              <a:t>tại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latin typeface="Arial" charset="0"/>
                <a:cs typeface="Arial" charset="0"/>
              </a:rPr>
              <a:t>các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latin typeface="Arial" charset="0"/>
                <a:cs typeface="Arial" charset="0"/>
              </a:rPr>
              <a:t>cơ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latin typeface="Arial" charset="0"/>
                <a:cs typeface="Arial" charset="0"/>
              </a:rPr>
              <a:t>quan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latin typeface="Arial" charset="0"/>
                <a:cs typeface="Arial" charset="0"/>
              </a:rPr>
              <a:t>hành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latin typeface="Arial" charset="0"/>
                <a:cs typeface="Arial" charset="0"/>
              </a:rPr>
              <a:t>chính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latin typeface="Arial" charset="0"/>
                <a:cs typeface="Arial" charset="0"/>
              </a:rPr>
              <a:t>nhà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latin typeface="Arial" charset="0"/>
                <a:cs typeface="Arial" charset="0"/>
              </a:rPr>
              <a:t>nước</a:t>
            </a:r>
            <a:r>
              <a:rPr lang="en-US" b="0" dirty="0" smtClean="0">
                <a:latin typeface="Arial" charset="0"/>
                <a:cs typeface="Arial" charset="0"/>
              </a:rPr>
              <a:t>.</a:t>
            </a:r>
          </a:p>
          <a:p>
            <a:pPr algn="just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Font typeface="Wingdings 2" pitchFamily="18" charset="2"/>
              <a:buNone/>
              <a:defRPr/>
            </a:pPr>
            <a:endParaRPr lang="en-US" b="0" dirty="0" smtClean="0">
              <a:latin typeface="Arial" charset="0"/>
              <a:cs typeface="Arial" charset="0"/>
            </a:endParaRPr>
          </a:p>
          <a:p>
            <a:pPr algn="just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Font typeface="Wingdings 2" pitchFamily="18" charset="2"/>
              <a:buNone/>
              <a:defRPr/>
            </a:pPr>
            <a:r>
              <a:rPr lang="en-US" b="0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solidFill>
                  <a:srgbClr val="0000CC"/>
                </a:solidFill>
                <a:latin typeface="Arial" charset="0"/>
                <a:cs typeface="Arial" charset="0"/>
              </a:rPr>
              <a:t>Luật</a:t>
            </a:r>
            <a:r>
              <a:rPr lang="en-US" b="0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solidFill>
                  <a:srgbClr val="0000CC"/>
                </a:solidFill>
                <a:latin typeface="Arial" charset="0"/>
                <a:cs typeface="Arial" charset="0"/>
              </a:rPr>
              <a:t>Khám</a:t>
            </a:r>
            <a:r>
              <a:rPr lang="en-US" b="0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, </a:t>
            </a:r>
            <a:r>
              <a:rPr lang="en-US" b="0" dirty="0" err="1" smtClean="0">
                <a:solidFill>
                  <a:srgbClr val="0000CC"/>
                </a:solidFill>
                <a:latin typeface="Arial" charset="0"/>
                <a:cs typeface="Arial" charset="0"/>
              </a:rPr>
              <a:t>chữa</a:t>
            </a:r>
            <a:r>
              <a:rPr lang="en-US" b="0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solidFill>
                  <a:srgbClr val="0000CC"/>
                </a:solidFill>
                <a:latin typeface="Arial" charset="0"/>
                <a:cs typeface="Arial" charset="0"/>
              </a:rPr>
              <a:t>bệnh</a:t>
            </a:r>
            <a:r>
              <a:rPr lang="en-US" b="0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.</a:t>
            </a:r>
          </a:p>
          <a:p>
            <a:pPr algn="just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Font typeface="Wingdings 2" pitchFamily="18" charset="2"/>
              <a:buNone/>
              <a:defRPr/>
            </a:pPr>
            <a:endParaRPr lang="en-US" b="0" dirty="0" smtClean="0">
              <a:latin typeface="Arial" charset="0"/>
              <a:cs typeface="Arial" charset="0"/>
            </a:endParaRPr>
          </a:p>
          <a:p>
            <a:pPr algn="just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Font typeface="Wingdings 2" pitchFamily="18" charset="2"/>
              <a:buNone/>
              <a:defRPr/>
            </a:pPr>
            <a:r>
              <a:rPr lang="en-US" b="0" dirty="0" smtClean="0">
                <a:latin typeface="Arial" charset="0"/>
                <a:cs typeface="Arial" charset="0"/>
              </a:rPr>
              <a:t> </a:t>
            </a:r>
            <a:endParaRPr lang="en-US" b="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472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37744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Tính thường xuyên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610600" cy="5248275"/>
          </a:xfrm>
        </p:spPr>
        <p:txBody>
          <a:bodyPr>
            <a:normAutofit fontScale="85000" lnSpcReduction="20000"/>
          </a:bodyPr>
          <a:lstStyle/>
          <a:p>
            <a:pPr marL="514350" indent="-514350" algn="just">
              <a:lnSpc>
                <a:spcPct val="150000"/>
              </a:lnSpc>
              <a:spcBef>
                <a:spcPts val="600"/>
              </a:spcBef>
              <a:buFont typeface="Wingdings 2" pitchFamily="18" charset="2"/>
              <a:buAutoNum type="arabicPeriod"/>
              <a:defRPr/>
            </a:pPr>
            <a:r>
              <a:rPr lang="en-US" b="0" smtClean="0">
                <a:latin typeface="Arial" charset="0"/>
                <a:cs typeface="Arial" charset="0"/>
              </a:rPr>
              <a:t>Nâng </a:t>
            </a:r>
            <a:r>
              <a:rPr lang="en-US" b="0" dirty="0" err="1">
                <a:latin typeface="Arial" charset="0"/>
                <a:cs typeface="Arial" charset="0"/>
              </a:rPr>
              <a:t>cao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trình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độ</a:t>
            </a:r>
            <a:r>
              <a:rPr lang="en-US" b="0" dirty="0">
                <a:latin typeface="Arial" charset="0"/>
                <a:cs typeface="Arial" charset="0"/>
              </a:rPr>
              <a:t> CM, </a:t>
            </a:r>
            <a:r>
              <a:rPr lang="en-US" b="0" dirty="0" err="1">
                <a:latin typeface="Arial" charset="0"/>
                <a:cs typeface="Arial" charset="0"/>
              </a:rPr>
              <a:t>nghề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latin typeface="Arial" charset="0"/>
                <a:cs typeface="Arial" charset="0"/>
              </a:rPr>
              <a:t>nghiệp</a:t>
            </a:r>
            <a:r>
              <a:rPr lang="en-US" b="0" dirty="0" smtClean="0">
                <a:latin typeface="Arial" charset="0"/>
                <a:cs typeface="Arial" charset="0"/>
              </a:rPr>
              <a:t> (</a:t>
            </a:r>
            <a:r>
              <a:rPr lang="en-US" b="0" dirty="0" err="1" smtClean="0">
                <a:latin typeface="Arial" charset="0"/>
                <a:cs typeface="Arial" charset="0"/>
              </a:rPr>
              <a:t>tu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latin typeface="Arial" charset="0"/>
                <a:cs typeface="Arial" charset="0"/>
              </a:rPr>
              <a:t>nghiệp</a:t>
            </a:r>
            <a:r>
              <a:rPr lang="en-US" b="0" dirty="0" smtClean="0">
                <a:latin typeface="Arial" charset="0"/>
                <a:cs typeface="Arial" charset="0"/>
              </a:rPr>
              <a:t>) </a:t>
            </a:r>
            <a:r>
              <a:rPr lang="en-US" b="0" dirty="0" err="1" smtClean="0">
                <a:latin typeface="Arial" charset="0"/>
                <a:cs typeface="Arial" charset="0"/>
              </a:rPr>
              <a:t>và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latin typeface="Arial" charset="0"/>
                <a:cs typeface="Arial" charset="0"/>
              </a:rPr>
              <a:t>Trau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dồi</a:t>
            </a:r>
            <a:r>
              <a:rPr lang="en-US" b="0" dirty="0">
                <a:latin typeface="Arial" charset="0"/>
                <a:cs typeface="Arial" charset="0"/>
              </a:rPr>
              <a:t>, </a:t>
            </a:r>
            <a:r>
              <a:rPr lang="en-US" b="0" dirty="0" err="1">
                <a:latin typeface="Arial" charset="0"/>
                <a:cs typeface="Arial" charset="0"/>
              </a:rPr>
              <a:t>rèn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luyện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phẩm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chất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đạo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latin typeface="Arial" charset="0"/>
                <a:cs typeface="Arial" charset="0"/>
              </a:rPr>
              <a:t>đức</a:t>
            </a:r>
            <a:r>
              <a:rPr lang="en-US" b="0" dirty="0" smtClean="0">
                <a:latin typeface="Arial" charset="0"/>
                <a:cs typeface="Arial" charset="0"/>
              </a:rPr>
              <a:t> (</a:t>
            </a:r>
            <a:r>
              <a:rPr lang="en-US" b="0" dirty="0" err="1" smtClean="0">
                <a:latin typeface="Arial" charset="0"/>
                <a:cs typeface="Arial" charset="0"/>
              </a:rPr>
              <a:t>tu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 err="1" smtClean="0">
                <a:latin typeface="Arial" charset="0"/>
                <a:cs typeface="Arial" charset="0"/>
              </a:rPr>
              <a:t>đức</a:t>
            </a:r>
            <a:r>
              <a:rPr lang="en-US" b="0" dirty="0" smtClean="0">
                <a:latin typeface="Arial" charset="0"/>
                <a:cs typeface="Arial" charset="0"/>
              </a:rPr>
              <a:t>) </a:t>
            </a:r>
            <a:r>
              <a:rPr lang="en-US" b="0" dirty="0" err="1" smtClean="0">
                <a:latin typeface="Arial" charset="0"/>
                <a:cs typeface="Arial" charset="0"/>
              </a:rPr>
              <a:t>là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việc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làm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thường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xuyên</a:t>
            </a:r>
            <a:r>
              <a:rPr lang="en-US" b="0" dirty="0">
                <a:latin typeface="Arial" charset="0"/>
                <a:cs typeface="Arial" charset="0"/>
              </a:rPr>
              <a:t>, </a:t>
            </a:r>
            <a:r>
              <a:rPr lang="en-US" b="0" dirty="0" err="1">
                <a:latin typeface="Arial" charset="0"/>
                <a:cs typeface="Arial" charset="0"/>
              </a:rPr>
              <a:t>liên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tục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của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mọi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nghề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trong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đời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sống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xã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err="1">
                <a:latin typeface="Arial" charset="0"/>
                <a:cs typeface="Arial" charset="0"/>
              </a:rPr>
              <a:t>hội</a:t>
            </a:r>
            <a:r>
              <a:rPr lang="en-US" b="0" smtClean="0">
                <a:latin typeface="Arial" charset="0"/>
                <a:cs typeface="Arial" charset="0"/>
              </a:rPr>
              <a:t>.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  <a:defRPr/>
            </a:pPr>
            <a:endParaRPr lang="en-US">
              <a:latin typeface="Arial" charset="0"/>
              <a:cs typeface="Arial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 2" pitchFamily="18" charset="2"/>
              <a:buNone/>
              <a:defRPr/>
            </a:pPr>
            <a:r>
              <a:rPr lang="en-US" b="0" smtClean="0">
                <a:latin typeface="Arial" charset="0"/>
                <a:cs typeface="Arial" charset="0"/>
              </a:rPr>
              <a:t>2</a:t>
            </a:r>
            <a:r>
              <a:rPr lang="en-US" b="0" dirty="0" smtClean="0">
                <a:latin typeface="Arial" charset="0"/>
                <a:cs typeface="Arial" charset="0"/>
              </a:rPr>
              <a:t>. </a:t>
            </a:r>
            <a:r>
              <a:rPr lang="en-US" b="0" dirty="0" err="1" smtClean="0">
                <a:latin typeface="Arial" charset="0"/>
                <a:cs typeface="Arial" charset="0"/>
              </a:rPr>
              <a:t>Nghề</a:t>
            </a: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b="0" dirty="0">
                <a:latin typeface="Arial" charset="0"/>
                <a:cs typeface="Arial" charset="0"/>
              </a:rPr>
              <a:t>y </a:t>
            </a:r>
            <a:r>
              <a:rPr lang="en-US" b="0" dirty="0" err="1">
                <a:latin typeface="Arial" charset="0"/>
                <a:cs typeface="Arial" charset="0"/>
              </a:rPr>
              <a:t>là</a:t>
            </a:r>
            <a:r>
              <a:rPr lang="en-US" b="0" dirty="0">
                <a:latin typeface="Arial" charset="0"/>
                <a:cs typeface="Arial" charset="0"/>
              </a:rPr>
              <a:t> 1 </a:t>
            </a:r>
            <a:r>
              <a:rPr lang="en-US" b="0" dirty="0" err="1">
                <a:latin typeface="Arial" charset="0"/>
                <a:cs typeface="Arial" charset="0"/>
              </a:rPr>
              <a:t>nghề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khoa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học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tiếp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cận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với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sinh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mệnh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của</a:t>
            </a:r>
            <a:r>
              <a:rPr lang="en-US" b="0" dirty="0">
                <a:latin typeface="Arial" charset="0"/>
                <a:cs typeface="Arial" charset="0"/>
              </a:rPr>
              <a:t> con </a:t>
            </a:r>
            <a:r>
              <a:rPr lang="en-US" b="0" dirty="0" err="1">
                <a:latin typeface="Arial" charset="0"/>
                <a:cs typeface="Arial" charset="0"/>
              </a:rPr>
              <a:t>người</a:t>
            </a:r>
            <a:r>
              <a:rPr lang="en-US" b="0" dirty="0">
                <a:latin typeface="Arial" charset="0"/>
                <a:cs typeface="Arial" charset="0"/>
              </a:rPr>
              <a:t> (</a:t>
            </a:r>
            <a:r>
              <a:rPr lang="en-US" b="0" dirty="0" err="1">
                <a:latin typeface="Arial" charset="0"/>
                <a:cs typeface="Arial" charset="0"/>
              </a:rPr>
              <a:t>được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coi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là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nghề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đặc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biệt</a:t>
            </a:r>
            <a:r>
              <a:rPr lang="en-US" b="0" dirty="0" smtClean="0">
                <a:latin typeface="Arial" charset="0"/>
                <a:cs typeface="Arial" charset="0"/>
              </a:rPr>
              <a:t>); do </a:t>
            </a:r>
            <a:r>
              <a:rPr lang="en-US" b="0" dirty="0" err="1">
                <a:latin typeface="Arial" charset="0"/>
                <a:cs typeface="Arial" charset="0"/>
              </a:rPr>
              <a:t>đó</a:t>
            </a:r>
            <a:r>
              <a:rPr lang="en-US" b="0" dirty="0">
                <a:latin typeface="Arial" charset="0"/>
                <a:cs typeface="Arial" charset="0"/>
              </a:rPr>
              <a:t>, </a:t>
            </a:r>
            <a:r>
              <a:rPr lang="en-US" b="0" dirty="0" err="1">
                <a:latin typeface="Arial" charset="0"/>
                <a:cs typeface="Arial" charset="0"/>
              </a:rPr>
              <a:t>việc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đồng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thời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tu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nghiệp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với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tu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đức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càng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trở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lên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cần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thiết</a:t>
            </a:r>
            <a:r>
              <a:rPr lang="en-US" b="0" dirty="0">
                <a:latin typeface="Arial" charset="0"/>
                <a:cs typeface="Arial" charset="0"/>
              </a:rPr>
              <a:t> </a:t>
            </a:r>
            <a:r>
              <a:rPr lang="en-US" b="0" dirty="0" err="1">
                <a:latin typeface="Arial" charset="0"/>
                <a:cs typeface="Arial" charset="0"/>
              </a:rPr>
              <a:t>hơn</a:t>
            </a:r>
            <a:r>
              <a:rPr lang="en-US" b="0" dirty="0" smtClean="0">
                <a:latin typeface="Arial" charset="0"/>
                <a:cs typeface="Arial" charset="0"/>
              </a:rPr>
              <a:t>.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 2" pitchFamily="18" charset="2"/>
              <a:buNone/>
              <a:defRPr/>
            </a:pPr>
            <a:endParaRPr lang="en-US" b="0" dirty="0">
              <a:latin typeface="Arial" charset="0"/>
              <a:cs typeface="Arial" charset="0"/>
            </a:endParaRPr>
          </a:p>
          <a:p>
            <a:pPr marL="0" indent="0" eaLnBrk="1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endParaRPr lang="en-US" b="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718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2981" y="681284"/>
            <a:ext cx="8305800" cy="52322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YÊU CẦU CỦA BAN TỔ CHỨC LỚP TẬP HUẤN</a:t>
            </a:r>
            <a:endParaRPr lang="en-US" sz="280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0012" y="1524000"/>
            <a:ext cx="859173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8h–11h.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14h-16h50, </a:t>
            </a: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sớm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trừ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endParaRPr lang="en-US" sz="3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rung,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cập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intenet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riêng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facebook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,…</a:t>
            </a:r>
          </a:p>
          <a:p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huấn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mời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56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pPr eaLnBrk="1" hangingPunct="1"/>
            <a:r>
              <a:rPr lang="en-US" smtClean="0"/>
              <a:t> Tính cấp bách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5029200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en-US" b="0" dirty="0" smtClean="0">
                <a:latin typeface="Arial" charset="0"/>
                <a:cs typeface="Arial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hút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800" b="0" dirty="0" smtClean="0">
                <a:latin typeface="Times New Roman" pitchFamily="18" charset="0"/>
                <a:cs typeface="Times New Roman" pitchFamily="18" charset="0"/>
              </a:rPr>
              <a:t>NGƯỜI BỆNH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nâng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nâng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cán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4800" b="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4800" b="0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 2" pitchFamily="18" charset="2"/>
              <a:buNone/>
              <a:defRPr/>
            </a:pPr>
            <a:endParaRPr lang="en-US" b="0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39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381000"/>
            <a:ext cx="4343400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THỰC TRẠNG HIỆN NAY 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1222445"/>
            <a:ext cx="8610600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    GIAO TIẾP ỨNG XỬ VỚI ĐỒNG NGHIỆP</a:t>
            </a:r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94026" y="2209800"/>
            <a:ext cx="4648200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50% NV Bệnh viện chào hỏi nhau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9778" y="3124200"/>
            <a:ext cx="8153400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LÃNH ĐẠO VUI VẺ HÒA NHẢ, CHIA SẼ VỚI NHÂN VIÊN CẤP DƯỚI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4117032"/>
            <a:ext cx="8763000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NHÂN VIÊN CẤP DƯỚI ĐỐI XỬ VỚI CẤP TRÊN ĐÚNG MỨC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40052" y="5024673"/>
            <a:ext cx="7199768" cy="4616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XUNG ĐỘT GIỮA CÁC ĐỒNG NGHIỆP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72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457200"/>
            <a:ext cx="8534400" cy="5878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pt-PT" sz="2800">
                <a:latin typeface="Times New Roman" pitchFamily="18" charset="0"/>
                <a:cs typeface="Times New Roman" pitchFamily="18" charset="0"/>
              </a:rPr>
              <a:t>Các nguyên nhân dẫn đến việc giao </a:t>
            </a:r>
            <a:r>
              <a:rPr lang="pt-PT" sz="2800" smtClean="0">
                <a:latin typeface="Times New Roman" pitchFamily="18" charset="0"/>
                <a:cs typeface="Times New Roman" pitchFamily="18" charset="0"/>
              </a:rPr>
              <a:t>tiếp, </a:t>
            </a:r>
            <a:r>
              <a:rPr lang="pt-PT" sz="2800">
                <a:latin typeface="Times New Roman" pitchFamily="18" charset="0"/>
                <a:cs typeface="Times New Roman" pitchFamily="18" charset="0"/>
              </a:rPr>
              <a:t>ứng xử chưa tốt.</a:t>
            </a:r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1447800"/>
            <a:ext cx="8077200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1. Bệnh viện chưa được đào tạo tập huấn về giao tiếp, ứng xử.</a:t>
            </a:r>
          </a:p>
          <a:p>
            <a:pPr>
              <a:spcBef>
                <a:spcPts val="600"/>
              </a:spcBef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2. Chưa tự tin và thiếu rèn luyện về giao tiếp, ứng xử với NB và đồng nghiệp.</a:t>
            </a:r>
          </a:p>
          <a:p>
            <a:pPr>
              <a:spcBef>
                <a:spcPts val="600"/>
              </a:spcBef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3. Áp lực công việc.</a:t>
            </a:r>
          </a:p>
          <a:p>
            <a:pPr>
              <a:spcBef>
                <a:spcPts val="600"/>
              </a:spcBef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4. Thu nhập chưa ổn định.</a:t>
            </a:r>
          </a:p>
          <a:p>
            <a:pPr>
              <a:spcBef>
                <a:spcPts val="600"/>
              </a:spcBef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5. Bản chất của mỗi con người khó sửa đổi.</a:t>
            </a:r>
          </a:p>
          <a:p>
            <a:pPr>
              <a:spcBef>
                <a:spcPts val="600"/>
              </a:spcBef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6. Tư tưởng không ổn định.</a:t>
            </a:r>
          </a:p>
          <a:p>
            <a:pPr>
              <a:spcBef>
                <a:spcPts val="600"/>
              </a:spcBef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7.Thiếu động viên, khen thưởng những gương tốt.</a:t>
            </a:r>
          </a:p>
          <a:p>
            <a:pPr>
              <a:spcBef>
                <a:spcPts val="600"/>
              </a:spcBef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8……</a:t>
            </a:r>
          </a:p>
          <a:p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96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7708"/>
              </p:ext>
            </p:extLst>
          </p:nvPr>
        </p:nvGraphicFramePr>
        <p:xfrm>
          <a:off x="533400" y="838200"/>
          <a:ext cx="8229600" cy="4907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pt-PT" sz="280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Kế hoạch hành động đã, đang và sẽ triển khai </a:t>
                      </a:r>
                      <a:endParaRPr lang="en-US" sz="280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3400" y="1600200"/>
            <a:ext cx="81534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BV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cam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nhở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ta).</a:t>
            </a:r>
          </a:p>
          <a:p>
            <a:pPr>
              <a:spcBef>
                <a:spcPts val="1200"/>
              </a:spcBef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huấn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kênh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BV,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nhở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giám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,…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50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822858"/>
              </p:ext>
            </p:extLst>
          </p:nvPr>
        </p:nvGraphicFramePr>
        <p:xfrm>
          <a:off x="457200" y="838200"/>
          <a:ext cx="8229600" cy="9814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pt-PT" sz="2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Kiểm tra, giám sát và đánh </a:t>
                      </a:r>
                      <a:r>
                        <a:rPr lang="pt-PT" sz="280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giá, thực</a:t>
                      </a:r>
                      <a:r>
                        <a:rPr lang="pt-PT" sz="2800" baseline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hiện cải tiến liên tục để </a:t>
                      </a:r>
                      <a:r>
                        <a:rPr lang="pt-PT" sz="280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cải </a:t>
                      </a:r>
                      <a:r>
                        <a:rPr lang="pt-PT" sz="2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thiện </a:t>
                      </a:r>
                      <a:r>
                        <a:rPr lang="pt-PT" sz="280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kỹ</a:t>
                      </a:r>
                      <a:r>
                        <a:rPr lang="pt-PT" sz="2800" baseline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năng giao </a:t>
                      </a:r>
                      <a:r>
                        <a:rPr lang="pt-PT" sz="280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tiếp </a:t>
                      </a:r>
                      <a:r>
                        <a:rPr lang="pt-PT" sz="2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ứng xử.</a:t>
                      </a:r>
                      <a:endParaRPr lang="en-US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609600" y="2057400"/>
            <a:ext cx="7772400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a) Bảng kiểm lượng giá kỹ năng nói và lắng nghe.</a:t>
            </a:r>
          </a:p>
          <a:p>
            <a:pPr>
              <a:spcBef>
                <a:spcPts val="12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b) Bảng kiểm lượng giá kỹ năng đặt câu hỏi và phản hồi.</a:t>
            </a:r>
          </a:p>
          <a:p>
            <a:pPr>
              <a:spcBef>
                <a:spcPts val="12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c) Bảng kiểm lượng giá kỹ năng giao tiếp không lời.</a:t>
            </a:r>
          </a:p>
          <a:p>
            <a:pPr>
              <a:spcBef>
                <a:spcPts val="12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d) Bảng kiểm lượng giá kỹ năng hỏi bệnh sử.</a:t>
            </a:r>
          </a:p>
          <a:p>
            <a:pPr>
              <a:spcBef>
                <a:spcPts val="12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e) Bảng kiểm lượng giá kỹ năng cung cấp thông tin.</a:t>
            </a:r>
          </a:p>
          <a:p>
            <a:pPr>
              <a:spcBef>
                <a:spcPts val="12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f) Bảng kiểm lượng giá kỹ năng thông báo tin xấu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90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4613" y="1295400"/>
            <a:ext cx="7696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 Chất lượng là yếu tố bảo đảm sự hoàn thành của mục tiêu hoặc kết quả dự kiến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Chất lượng được đo lường bằng mức độ thành công của mục tiêu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         Nghĩ đến “chất lượng” là nghĩ đến “mục tiêu”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(Naruo UEHARA, 1993)</a:t>
            </a:r>
            <a:endParaRPr lang="en-US" sz="20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29000" y="504309"/>
            <a:ext cx="3279775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4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Chất lượng là gì ?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35113" y="4267200"/>
            <a:ext cx="7505700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5113" y="5410200"/>
            <a:ext cx="7423087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Bộ tiêu chí đánh giá chất lượng dịch vụ của Bộ Y tế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5113" y="6096000"/>
            <a:ext cx="3079687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46656" y="6072756"/>
            <a:ext cx="18288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83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chí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47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290911"/>
              </p:ext>
            </p:extLst>
          </p:nvPr>
        </p:nvGraphicFramePr>
        <p:xfrm>
          <a:off x="304800" y="228600"/>
          <a:ext cx="8686800" cy="6500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" name="Slide" r:id="rId3" imgW="4520233" imgH="3389462" progId="PowerPoint.Slide.12">
                  <p:embed/>
                </p:oleObj>
              </mc:Choice>
              <mc:Fallback>
                <p:oleObj name="Slide" r:id="rId3" imgW="4520233" imgH="3389462" progId="PowerPoint.Slide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28600"/>
                        <a:ext cx="8686800" cy="65006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15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304800"/>
            <a:ext cx="8877300" cy="6367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1000" y="611135"/>
            <a:ext cx="8077200" cy="55399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000" b="1" smtClean="0">
                <a:latin typeface="Times New Roman" pitchFamily="18" charset="0"/>
                <a:cs typeface="Times New Roman" pitchFamily="18" charset="0"/>
              </a:rPr>
              <a:t>NHU CẦU CỦA NGƯỜI BỆNH</a:t>
            </a:r>
            <a:endParaRPr lang="en-US" sz="3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6700" y="-29679"/>
            <a:ext cx="861060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09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97100" y="1095375"/>
            <a:ext cx="6261100" cy="657225"/>
          </a:xfrm>
        </p:spPr>
        <p:txBody>
          <a:bodyPr anchorCtr="1"/>
          <a:lstStyle/>
          <a:p>
            <a:pPr eaLnBrk="1" hangingPunct="1"/>
            <a:r>
              <a:rPr lang="en-US" sz="3600" smtClean="0">
                <a:solidFill>
                  <a:schemeClr val="hlink"/>
                </a:solidFill>
                <a:latin typeface="Times New Roman" pitchFamily="18" charset="0"/>
              </a:rPr>
              <a:t>                                         </a:t>
            </a:r>
            <a:endParaRPr lang="en-US" sz="4000" b="0" smtClean="0">
              <a:solidFill>
                <a:srgbClr val="00FFFF"/>
              </a:solidFill>
              <a:latin typeface="VNI-Helve" pitchFamily="2" charset="0"/>
            </a:endParaRPr>
          </a:p>
        </p:txBody>
      </p:sp>
      <p:sp>
        <p:nvSpPr>
          <p:cNvPr id="743427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533400" y="3920721"/>
            <a:ext cx="1798637" cy="4826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GB" sz="2400" dirty="0" smtClean="0">
                <a:solidFill>
                  <a:srgbClr val="FF0000"/>
                </a:solidFill>
                <a:latin typeface="Times New Roman" pitchFamily="18" charset="0"/>
              </a:rPr>
              <a:t> hardware </a:t>
            </a:r>
          </a:p>
          <a:p>
            <a:pPr eaLnBrk="1" hangingPunct="1">
              <a:buFontTx/>
              <a:buNone/>
              <a:defRPr/>
            </a:pPr>
            <a:endParaRPr lang="en-GB" sz="2400" b="0" i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endParaRPr lang="en-GB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en-GB" sz="2400" u="sng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NI-Times" pitchFamily="2" charset="0"/>
            </a:endParaRPr>
          </a:p>
        </p:txBody>
      </p:sp>
      <p:pic>
        <p:nvPicPr>
          <p:cNvPr id="743428" name="Picture 4" descr="Love_by_darunia_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851333"/>
            <a:ext cx="1778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3431" name="Rectangle 7"/>
          <p:cNvSpPr>
            <a:spLocks noChangeArrowheads="1"/>
          </p:cNvSpPr>
          <p:nvPr/>
        </p:nvSpPr>
        <p:spPr bwMode="auto">
          <a:xfrm>
            <a:off x="6705600" y="4114801"/>
            <a:ext cx="1828800" cy="4365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software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endParaRPr lang="en-GB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en-GB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endParaRPr lang="en-GB" sz="2400" u="sng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3432" name="Rectangle 8"/>
          <p:cNvSpPr>
            <a:spLocks noChangeArrowheads="1"/>
          </p:cNvSpPr>
          <p:nvPr/>
        </p:nvSpPr>
        <p:spPr bwMode="auto">
          <a:xfrm>
            <a:off x="3962400" y="5832475"/>
            <a:ext cx="1600200" cy="4921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GB" sz="24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heartware</a:t>
            </a:r>
            <a:r>
              <a:rPr lang="en-GB" sz="24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en-GB" sz="2400" b="1" i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en-GB" sz="24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endParaRPr lang="en-GB" sz="2400" u="sng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43433" name="Picture 9" descr="TTBY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898" y="1550094"/>
            <a:ext cx="2002702" cy="23922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62000" y="28956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12" name="テキスト ボックス 8"/>
          <p:cNvSpPr txBox="1">
            <a:spLocks noChangeArrowheads="1"/>
          </p:cNvSpPr>
          <p:nvPr/>
        </p:nvSpPr>
        <p:spPr bwMode="auto">
          <a:xfrm>
            <a:off x="3081338" y="1288484"/>
            <a:ext cx="3362324" cy="523220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2pPr>
            <a:lvl3pPr marL="1143000" indent="-22860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3pPr>
            <a:lvl4pPr marL="1600200" indent="-22860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4pPr>
            <a:lvl5pPr marL="2057400" indent="-22860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Patient Satisfaction</a:t>
            </a:r>
            <a:endParaRPr lang="ja-JP" altLang="en-US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08495" y="228600"/>
            <a:ext cx="4378105" cy="95410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HÀI LÒNG </a:t>
            </a:r>
            <a:r>
              <a:rPr lang="vi-VN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NGƯỜI BỆNH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3108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4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4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343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807720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04 NGUYÊN TẮC PHỤC VỤ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NGƯỜI BỆNH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7337" y="1486856"/>
            <a:ext cx="8077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NVYT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NB</a:t>
            </a:r>
          </a:p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NB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tục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NB. 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70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675620"/>
            <a:ext cx="8305800" cy="52322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YÊU CẦU CỦA BAN TỔ CHỨC LỚP TẬP HUẤN</a:t>
            </a:r>
            <a:endParaRPr lang="en-US" sz="280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0430" y="1600200"/>
            <a:ext cx="859173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Thảo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mời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huấn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trắc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huấn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huấn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en-US" sz="3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6.Trong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huấn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chép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test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trắc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huấn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19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9200" y="457200"/>
            <a:ext cx="7086600" cy="954107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XÂY DỰNG CHUẨN MỰC DỊCH VỤ Y TẾ </a:t>
            </a:r>
          </a:p>
          <a:p>
            <a:r>
              <a:rPr lang="en-US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                          THEO  GRIP</a:t>
            </a:r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1646575"/>
            <a:ext cx="2133600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Goals:</a:t>
            </a: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Mục tiêu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6700" y="2819399"/>
            <a:ext cx="2095500" cy="83099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Roles:</a:t>
            </a: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Vai trò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700" y="3988730"/>
            <a:ext cx="2192824" cy="120032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Interpersonal: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NVYT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NB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5562600"/>
            <a:ext cx="2230924" cy="8309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Procedures:</a:t>
            </a: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Quy trình chuẩn</a:t>
            </a:r>
          </a:p>
        </p:txBody>
      </p:sp>
      <p:sp>
        <p:nvSpPr>
          <p:cNvPr id="10" name="Rectangle 9"/>
          <p:cNvSpPr/>
          <p:nvPr/>
        </p:nvSpPr>
        <p:spPr>
          <a:xfrm>
            <a:off x="2615697" y="5558828"/>
            <a:ext cx="6281595" cy="8309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NV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tuân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NGƯỜI BỆNH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634558" y="3988729"/>
            <a:ext cx="6302720" cy="120032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NGƯỜI BỆNH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NGƯỜI BỆNH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en-US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05511" y="2808403"/>
            <a:ext cx="6291781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400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2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2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NB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599098" y="1630333"/>
            <a:ext cx="629442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en-US" sz="24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Mỗi NV BV có mục </a:t>
            </a:r>
            <a:r>
              <a:rPr lang="en-US" sz="240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tiêu </a:t>
            </a:r>
            <a:r>
              <a:rPr lang="en-US" sz="24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công việc khác nhau nhưng phải đạt mục tiêu chung của BV</a:t>
            </a:r>
          </a:p>
        </p:txBody>
      </p:sp>
    </p:spTree>
    <p:extLst>
      <p:ext uri="{BB962C8B-B14F-4D97-AF65-F5344CB8AC3E}">
        <p14:creationId xmlns:p14="http://schemas.microsoft.com/office/powerpoint/2010/main" val="46994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1676400"/>
            <a:ext cx="838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marketing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u="sng" dirty="0" err="1" smtClean="0">
                <a:latin typeface="Times New Roman" pitchFamily="18" charset="0"/>
                <a:cs typeface="Times New Roman" pitchFamily="18" charset="0"/>
                <a:hlinkClick r:id="rId2" action="ppaction://hlinkfile" tooltip="Câu chuyện marketing"/>
              </a:rPr>
              <a:t>câu</a:t>
            </a:r>
            <a:r>
              <a:rPr lang="en-US" sz="3000" u="sng" dirty="0" smtClean="0">
                <a:latin typeface="Times New Roman" pitchFamily="18" charset="0"/>
                <a:cs typeface="Times New Roman" pitchFamily="18" charset="0"/>
                <a:hlinkClick r:id="rId2" action="ppaction://hlinkfile" tooltip="Câu chuyện marketing"/>
              </a:rPr>
              <a:t> </a:t>
            </a:r>
            <a:r>
              <a:rPr lang="en-US" sz="3000" u="sng" dirty="0" err="1" smtClean="0">
                <a:latin typeface="Times New Roman" pitchFamily="18" charset="0"/>
                <a:cs typeface="Times New Roman" pitchFamily="18" charset="0"/>
                <a:hlinkClick r:id="rId2" action="ppaction://hlinkfile" tooltip="Câu chuyện marketing"/>
              </a:rPr>
              <a:t>chuyện</a:t>
            </a:r>
            <a:r>
              <a:rPr lang="en-US" sz="3000" u="sng" dirty="0" smtClean="0">
                <a:latin typeface="Times New Roman" pitchFamily="18" charset="0"/>
                <a:cs typeface="Times New Roman" pitchFamily="18" charset="0"/>
                <a:hlinkClick r:id="rId2" action="ppaction://hlinkfile" tooltip="Câu chuyện marketing"/>
              </a:rPr>
              <a:t> marketing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  <a:hlinkClick r:id="rId2" action="ppaction://hlinkfile" tooltip="Câu chuyện marketing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ốc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vít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lẽ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ty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561315" y="362552"/>
            <a:ext cx="8229600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 học marketing "Giá trị của một con ốc" - Câu chuyện của sự thành công </a:t>
            </a:r>
            <a:endParaRPr lang="en-US" sz="24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26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スライド番号プレースホルダ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2pPr>
            <a:lvl3pPr marL="1143000" indent="-22860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3pPr>
            <a:lvl4pPr marL="1600200" indent="-22860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4pPr>
            <a:lvl5pPr marL="2057400" indent="-22860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9pPr>
          </a:lstStyle>
          <a:p>
            <a:fld id="{E6CA65F2-3FA3-F84B-9A9B-4FFBFED27B28}" type="slidenum">
              <a:rPr kumimoji="0" lang="ja-JP" altLang="en-US" sz="1400">
                <a:latin typeface="Times New Roman" charset="0"/>
              </a:rPr>
              <a:pPr/>
              <a:t>32</a:t>
            </a:fld>
            <a:endParaRPr kumimoji="0" lang="en-US" altLang="ja-JP" sz="1400">
              <a:latin typeface="Times New Roman" charset="0"/>
            </a:endParaRPr>
          </a:p>
        </p:txBody>
      </p:sp>
      <p:sp>
        <p:nvSpPr>
          <p:cNvPr id="8" name="二等辺三角形 7"/>
          <p:cNvSpPr/>
          <p:nvPr/>
        </p:nvSpPr>
        <p:spPr bwMode="auto">
          <a:xfrm>
            <a:off x="727598" y="1223664"/>
            <a:ext cx="8416401" cy="5634335"/>
          </a:xfrm>
          <a:prstGeom prst="triangle">
            <a:avLst>
              <a:gd name="adj" fmla="val 50332"/>
            </a:avLst>
          </a:prstGeom>
          <a:solidFill>
            <a:schemeClr val="accent1"/>
          </a:solidFill>
          <a:ln w="7620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ja-JP" altLang="en-US">
              <a:latin typeface="Arial Black" pitchFamily="34" charset="0"/>
              <a:ea typeface="ＭＳ Ｐゴシック" pitchFamily="50" charset="-128"/>
              <a:cs typeface="+mn-cs"/>
            </a:endParaRPr>
          </a:p>
        </p:txBody>
      </p:sp>
      <p:sp>
        <p:nvSpPr>
          <p:cNvPr id="54279" name="テキスト ボックス 11"/>
          <p:cNvSpPr txBox="1">
            <a:spLocks noChangeArrowheads="1"/>
          </p:cNvSpPr>
          <p:nvPr/>
        </p:nvSpPr>
        <p:spPr bwMode="auto">
          <a:xfrm>
            <a:off x="241530" y="5664348"/>
            <a:ext cx="8655867" cy="46166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2pPr>
            <a:lvl3pPr marL="1143000" indent="-22860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3pPr>
            <a:lvl4pPr marL="1600200" indent="-22860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4pPr>
            <a:lvl5pPr marL="2057400" indent="-22860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2400" smtClean="0"/>
              <a:t>Làm việc nhóm</a:t>
            </a:r>
            <a:endParaRPr lang="ja-JP" altLang="en-US" sz="2400"/>
          </a:p>
        </p:txBody>
      </p:sp>
      <p:sp>
        <p:nvSpPr>
          <p:cNvPr id="54281" name="テキスト ボックス 13"/>
          <p:cNvSpPr txBox="1">
            <a:spLocks noChangeArrowheads="1"/>
          </p:cNvSpPr>
          <p:nvPr/>
        </p:nvSpPr>
        <p:spPr bwMode="auto">
          <a:xfrm>
            <a:off x="406396" y="5003048"/>
            <a:ext cx="8427267" cy="46166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2pPr>
            <a:lvl3pPr marL="1143000" indent="-22860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3pPr>
            <a:lvl4pPr marL="1600200" indent="-22860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4pPr>
            <a:lvl5pPr marL="2057400" indent="-22860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2400" smtClean="0">
                <a:latin typeface="Times New Roman" pitchFamily="18" charset="0"/>
                <a:cs typeface="Times New Roman" pitchFamily="18" charset="0"/>
              </a:rPr>
              <a:t>Chuẩn hoá quy trình và kiểm soát đầu ra</a:t>
            </a:r>
            <a:endParaRPr lang="ja-JP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82" name="テキスト ボックス 14"/>
          <p:cNvSpPr txBox="1">
            <a:spLocks noChangeArrowheads="1"/>
          </p:cNvSpPr>
          <p:nvPr/>
        </p:nvSpPr>
        <p:spPr bwMode="auto">
          <a:xfrm>
            <a:off x="48029" y="6211888"/>
            <a:ext cx="9144000" cy="584775"/>
          </a:xfrm>
          <a:prstGeom prst="rect">
            <a:avLst/>
          </a:prstGeom>
          <a:solidFill>
            <a:srgbClr val="00B050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2pPr>
            <a:lvl3pPr marL="1143000" indent="-22860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3pPr>
            <a:lvl4pPr marL="1600200" indent="-22860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4pPr>
            <a:lvl5pPr marL="2057400" indent="-228600"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 Black" charset="0"/>
                <a:ea typeface="ＭＳ Ｐゴシック" charset="0"/>
              </a:defRPr>
            </a:lvl9pPr>
          </a:lstStyle>
          <a:p>
            <a:pPr algn="ctr"/>
            <a:r>
              <a:rPr lang="en-US" altLang="ja-JP" smtClean="0">
                <a:latin typeface="Times New Roman" pitchFamily="18" charset="0"/>
                <a:cs typeface="Times New Roman" pitchFamily="18" charset="0"/>
              </a:rPr>
              <a:t>Cải thiện môi trường làm việc</a:t>
            </a:r>
            <a:endParaRPr lang="ja-JP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83" name="上矢印 16"/>
          <p:cNvSpPr>
            <a:spLocks noChangeArrowheads="1"/>
          </p:cNvSpPr>
          <p:nvPr/>
        </p:nvSpPr>
        <p:spPr bwMode="auto">
          <a:xfrm>
            <a:off x="3947006" y="5334000"/>
            <a:ext cx="1102520" cy="430467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09989" y="6207982"/>
            <a:ext cx="592983" cy="584775"/>
          </a:xfrm>
          <a:prstGeom prst="rect">
            <a:avLst/>
          </a:prstGeom>
          <a:gradFill>
            <a:gsLst>
              <a:gs pos="0">
                <a:srgbClr val="00B050"/>
              </a:gs>
              <a:gs pos="8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n-US" sz="32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38847" y="5674658"/>
            <a:ext cx="533400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2400" smtClean="0">
                <a:solidFill>
                  <a:schemeClr val="bg1"/>
                </a:solidFill>
              </a:rPr>
              <a:t>2</a:t>
            </a:r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02208" y="4361639"/>
            <a:ext cx="5334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smtClean="0">
                <a:solidFill>
                  <a:schemeClr val="bg1"/>
                </a:solidFill>
              </a:rPr>
              <a:t>3</a:t>
            </a:r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2147" y="4380494"/>
            <a:ext cx="7886700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Cải tiến liên tục để giảm sự không đồng đều, lãng phí và quá tải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38847" y="3731658"/>
            <a:ext cx="533400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66963" y="3099093"/>
            <a:ext cx="533400" cy="492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en-US" sz="2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04409" y="2014441"/>
            <a:ext cx="2533066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Hài lòng nhân viên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073080" y="2014442"/>
            <a:ext cx="533400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400" smtClean="0">
                <a:solidFill>
                  <a:schemeClr val="bg1"/>
                </a:solidFill>
              </a:rPr>
              <a:t>6</a:t>
            </a:r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6273" y="1371600"/>
            <a:ext cx="6129338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Tạo ra sức khoẻ tốt hơn và NB hạnh phúc hơn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 Box 9"/>
          <p:cNvSpPr txBox="1"/>
          <p:nvPr/>
        </p:nvSpPr>
        <p:spPr>
          <a:xfrm>
            <a:off x="783442" y="3035929"/>
            <a:ext cx="7315201" cy="543536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Năng suất, chất lượng, giá, phân phối, an toàn, …………………………….</a:t>
            </a:r>
            <a:r>
              <a:rPr lang="en-US" b="1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en-US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6" name="Text Box 11"/>
          <p:cNvSpPr txBox="1"/>
          <p:nvPr/>
        </p:nvSpPr>
        <p:spPr>
          <a:xfrm>
            <a:off x="620013" y="3707221"/>
            <a:ext cx="7550967" cy="510540"/>
          </a:xfrm>
          <a:prstGeom prst="rect">
            <a:avLst/>
          </a:prstGeom>
          <a:solidFill>
            <a:srgbClr val="00B050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30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Nguồn lực, thiết bị, VTTH, phương pháp thực hiện</a:t>
            </a:r>
            <a:endParaRPr lang="en-US" sz="230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30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452147" y="152400"/>
            <a:ext cx="8362769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06 VẤN ĐỀ CƠ BẢN LÀM CHO NB HÀI LÒNG  </a:t>
            </a:r>
            <a:endParaRPr lang="en-US" sz="2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47056" y="3093057"/>
            <a:ext cx="3868367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smtClean="0">
                <a:latin typeface="Times New Roman" pitchFamily="18" charset="0"/>
                <a:ea typeface="Calibri"/>
                <a:cs typeface="Times New Roman" pitchFamily="18" charset="0"/>
              </a:rPr>
              <a:t>Phong cách, thái độ phục vụ, đạo đức</a:t>
            </a:r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41530" y="725269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Quality Pyramid (</a:t>
            </a:r>
            <a:r>
              <a:rPr lang="vi-VN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ujiro</a:t>
            </a:r>
            <a:r>
              <a:rPr lang="vi-VN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Handa</a:t>
            </a:r>
            <a:r>
              <a:rPr lang="en-US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Pro)</a:t>
            </a:r>
            <a:endParaRPr lang="en-US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51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TÀI SẢN LỚN NHẤT CỦA BỆNH VIỆN CHÚNG TA LÀ GÌ ?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NGƯỜI BỆNH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AI TRẢ LƯƠNG CHO CHÚNG TA CÁC BẠN ? 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NGƯỜI BỆNH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52400"/>
            <a:ext cx="8458200" cy="52322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VÌ SAO PHẢI HÀI LÒNG NGƯỜI BỆNH</a:t>
            </a:r>
            <a:endParaRPr lang="en-US" sz="28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44100" y="603683"/>
            <a:ext cx="3877306" cy="72822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/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01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BỆNH VIỆN.</a:t>
            </a:r>
            <a:b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Line 4"/>
          <p:cNvSpPr>
            <a:spLocks noChangeShapeType="1"/>
          </p:cNvSpPr>
          <p:nvPr/>
        </p:nvSpPr>
        <p:spPr bwMode="auto">
          <a:xfrm flipV="1">
            <a:off x="990600" y="1142999"/>
            <a:ext cx="8001000" cy="5148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4" name="Line 5"/>
          <p:cNvSpPr>
            <a:spLocks noChangeShapeType="1"/>
          </p:cNvSpPr>
          <p:nvPr/>
        </p:nvSpPr>
        <p:spPr bwMode="auto">
          <a:xfrm>
            <a:off x="1600200" y="51054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5" name="Line 6"/>
          <p:cNvSpPr>
            <a:spLocks noChangeShapeType="1"/>
          </p:cNvSpPr>
          <p:nvPr/>
        </p:nvSpPr>
        <p:spPr bwMode="auto">
          <a:xfrm>
            <a:off x="1600200" y="51054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6" name="Text Box 7"/>
          <p:cNvSpPr txBox="1">
            <a:spLocks noChangeArrowheads="1"/>
          </p:cNvSpPr>
          <p:nvPr/>
        </p:nvSpPr>
        <p:spPr bwMode="auto">
          <a:xfrm>
            <a:off x="1600200" y="5181600"/>
            <a:ext cx="9906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dirty="0" smtClean="0">
                <a:solidFill>
                  <a:srgbClr val="FF0000"/>
                </a:solidFill>
              </a:rPr>
              <a:t>11/2016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5127" name="Line 9"/>
          <p:cNvSpPr>
            <a:spLocks noChangeShapeType="1"/>
          </p:cNvSpPr>
          <p:nvPr/>
        </p:nvSpPr>
        <p:spPr bwMode="auto">
          <a:xfrm>
            <a:off x="2870200" y="3350827"/>
            <a:ext cx="0" cy="17418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8" name="Line 10"/>
          <p:cNvSpPr>
            <a:spLocks noChangeShapeType="1"/>
          </p:cNvSpPr>
          <p:nvPr/>
        </p:nvSpPr>
        <p:spPr bwMode="auto">
          <a:xfrm>
            <a:off x="2870200" y="3357669"/>
            <a:ext cx="2692400" cy="684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9" name="Text Box 11"/>
          <p:cNvSpPr txBox="1">
            <a:spLocks noChangeArrowheads="1"/>
          </p:cNvSpPr>
          <p:nvPr/>
        </p:nvSpPr>
        <p:spPr bwMode="auto">
          <a:xfrm>
            <a:off x="3035300" y="3886326"/>
            <a:ext cx="9144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6/2017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30" name="Oval 12"/>
          <p:cNvSpPr>
            <a:spLocks noChangeArrowheads="1"/>
          </p:cNvSpPr>
          <p:nvPr/>
        </p:nvSpPr>
        <p:spPr bwMode="auto">
          <a:xfrm>
            <a:off x="3937629" y="1916713"/>
            <a:ext cx="1600200" cy="1447800"/>
          </a:xfrm>
          <a:prstGeom prst="ellips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31" name="Line 13"/>
          <p:cNvSpPr>
            <a:spLocks noChangeShapeType="1"/>
          </p:cNvSpPr>
          <p:nvPr/>
        </p:nvSpPr>
        <p:spPr bwMode="auto">
          <a:xfrm>
            <a:off x="3937629" y="2632011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" name="Line 14"/>
          <p:cNvSpPr>
            <a:spLocks noChangeShapeType="1"/>
          </p:cNvSpPr>
          <p:nvPr/>
        </p:nvSpPr>
        <p:spPr bwMode="auto">
          <a:xfrm>
            <a:off x="4737729" y="1903027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3" name="Text Box 15"/>
          <p:cNvSpPr txBox="1">
            <a:spLocks noChangeArrowheads="1"/>
          </p:cNvSpPr>
          <p:nvPr/>
        </p:nvSpPr>
        <p:spPr bwMode="auto">
          <a:xfrm>
            <a:off x="4229100" y="2158753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solidFill>
                  <a:srgbClr val="0000CC"/>
                </a:solidFill>
              </a:rPr>
              <a:t>P</a:t>
            </a:r>
          </a:p>
        </p:txBody>
      </p:sp>
      <p:sp>
        <p:nvSpPr>
          <p:cNvPr id="5134" name="Text Box 16"/>
          <p:cNvSpPr txBox="1">
            <a:spLocks noChangeArrowheads="1"/>
          </p:cNvSpPr>
          <p:nvPr/>
        </p:nvSpPr>
        <p:spPr bwMode="auto">
          <a:xfrm>
            <a:off x="4898681" y="2156893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solidFill>
                  <a:srgbClr val="0000CC"/>
                </a:solidFill>
              </a:rPr>
              <a:t>D</a:t>
            </a:r>
          </a:p>
        </p:txBody>
      </p:sp>
      <p:sp>
        <p:nvSpPr>
          <p:cNvPr id="5135" name="Text Box 17"/>
          <p:cNvSpPr txBox="1">
            <a:spLocks noChangeArrowheads="1"/>
          </p:cNvSpPr>
          <p:nvPr/>
        </p:nvSpPr>
        <p:spPr bwMode="auto">
          <a:xfrm>
            <a:off x="4877556" y="2713553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mtClean="0">
                <a:solidFill>
                  <a:srgbClr val="0000CC"/>
                </a:solidFill>
              </a:rPr>
              <a:t>S</a:t>
            </a:r>
            <a:endParaRPr lang="en-US">
              <a:solidFill>
                <a:srgbClr val="0000CC"/>
              </a:solidFill>
            </a:endParaRPr>
          </a:p>
        </p:txBody>
      </p:sp>
      <p:sp>
        <p:nvSpPr>
          <p:cNvPr id="5136" name="Text Box 18"/>
          <p:cNvSpPr txBox="1">
            <a:spLocks noChangeArrowheads="1"/>
          </p:cNvSpPr>
          <p:nvPr/>
        </p:nvSpPr>
        <p:spPr bwMode="auto">
          <a:xfrm>
            <a:off x="4223064" y="2713553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solidFill>
                  <a:srgbClr val="0000CC"/>
                </a:solidFill>
              </a:rPr>
              <a:t>A</a:t>
            </a:r>
          </a:p>
        </p:txBody>
      </p:sp>
      <p:sp>
        <p:nvSpPr>
          <p:cNvPr id="5137" name="Arc 21"/>
          <p:cNvSpPr>
            <a:spLocks/>
          </p:cNvSpPr>
          <p:nvPr/>
        </p:nvSpPr>
        <p:spPr bwMode="auto">
          <a:xfrm rot="-5400000">
            <a:off x="3524440" y="1611868"/>
            <a:ext cx="914400" cy="9144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8" name="Line 23"/>
          <p:cNvSpPr>
            <a:spLocks noChangeShapeType="1"/>
          </p:cNvSpPr>
          <p:nvPr/>
        </p:nvSpPr>
        <p:spPr bwMode="auto">
          <a:xfrm>
            <a:off x="1772216" y="3314700"/>
            <a:ext cx="152400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9" name="Text Box 24"/>
          <p:cNvSpPr txBox="1">
            <a:spLocks noChangeArrowheads="1"/>
          </p:cNvSpPr>
          <p:nvPr/>
        </p:nvSpPr>
        <p:spPr bwMode="auto">
          <a:xfrm>
            <a:off x="3199269" y="1302584"/>
            <a:ext cx="99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75%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41" name="Text Box 26"/>
          <p:cNvSpPr txBox="1">
            <a:spLocks noChangeArrowheads="1"/>
          </p:cNvSpPr>
          <p:nvPr/>
        </p:nvSpPr>
        <p:spPr bwMode="auto">
          <a:xfrm>
            <a:off x="1345383" y="2526268"/>
            <a:ext cx="12573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55%  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Oval 12"/>
          <p:cNvSpPr>
            <a:spLocks noChangeArrowheads="1"/>
          </p:cNvSpPr>
          <p:nvPr/>
        </p:nvSpPr>
        <p:spPr bwMode="auto">
          <a:xfrm>
            <a:off x="1244600" y="3612356"/>
            <a:ext cx="1600200" cy="1447800"/>
          </a:xfrm>
          <a:prstGeom prst="ellipse">
            <a:avLst/>
          </a:prstGeom>
          <a:noFill/>
          <a:ln w="2857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1593033" y="3862890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/>
              <a:t>P</a:t>
            </a: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2286000" y="3857531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/>
              <a:t>D</a:t>
            </a:r>
          </a:p>
        </p:txBody>
      </p:sp>
      <p:sp>
        <p:nvSpPr>
          <p:cNvPr id="33" name="Line 14"/>
          <p:cNvSpPr>
            <a:spLocks noChangeShapeType="1"/>
          </p:cNvSpPr>
          <p:nvPr/>
        </p:nvSpPr>
        <p:spPr bwMode="auto">
          <a:xfrm>
            <a:off x="2044700" y="3612356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13"/>
          <p:cNvSpPr>
            <a:spLocks noChangeShapeType="1"/>
          </p:cNvSpPr>
          <p:nvPr/>
        </p:nvSpPr>
        <p:spPr bwMode="auto">
          <a:xfrm>
            <a:off x="1244600" y="4336256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Text Box 18"/>
          <p:cNvSpPr txBox="1">
            <a:spLocks noChangeArrowheads="1"/>
          </p:cNvSpPr>
          <p:nvPr/>
        </p:nvSpPr>
        <p:spPr bwMode="auto">
          <a:xfrm>
            <a:off x="1510294" y="4448874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/>
              <a:t>A</a:t>
            </a:r>
          </a:p>
        </p:txBody>
      </p:sp>
      <p:sp>
        <p:nvSpPr>
          <p:cNvPr id="37" name="Text Box 17"/>
          <p:cNvSpPr txBox="1">
            <a:spLocks noChangeArrowheads="1"/>
          </p:cNvSpPr>
          <p:nvPr/>
        </p:nvSpPr>
        <p:spPr bwMode="auto">
          <a:xfrm>
            <a:off x="2209800" y="4430807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mtClean="0"/>
              <a:t>S</a:t>
            </a:r>
            <a:endParaRPr lang="en-US"/>
          </a:p>
        </p:txBody>
      </p:sp>
      <p:cxnSp>
        <p:nvCxnSpPr>
          <p:cNvPr id="3" name="Straight Connector 2"/>
          <p:cNvCxnSpPr/>
          <p:nvPr/>
        </p:nvCxnSpPr>
        <p:spPr>
          <a:xfrm>
            <a:off x="1190028" y="3080266"/>
            <a:ext cx="16547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Arc 21"/>
          <p:cNvSpPr>
            <a:spLocks/>
          </p:cNvSpPr>
          <p:nvPr/>
        </p:nvSpPr>
        <p:spPr bwMode="auto">
          <a:xfrm rot="-5400000">
            <a:off x="857816" y="3314700"/>
            <a:ext cx="914400" cy="9144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cxnSp>
        <p:nvCxnSpPr>
          <p:cNvPr id="7" name="Straight Connector 6"/>
          <p:cNvCxnSpPr>
            <a:stCxn id="5123" idx="0"/>
          </p:cNvCxnSpPr>
          <p:nvPr/>
        </p:nvCxnSpPr>
        <p:spPr>
          <a:xfrm>
            <a:off x="990600" y="6291262"/>
            <a:ext cx="7924800" cy="166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ight Arrow 12"/>
          <p:cNvSpPr/>
          <p:nvPr/>
        </p:nvSpPr>
        <p:spPr>
          <a:xfrm>
            <a:off x="990600" y="6307932"/>
            <a:ext cx="3619500" cy="3214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02 chu trình PDCA</a:t>
            </a:r>
            <a:endParaRPr lang="en-US"/>
          </a:p>
        </p:txBody>
      </p:sp>
      <p:sp>
        <p:nvSpPr>
          <p:cNvPr id="14" name="Up Arrow 13"/>
          <p:cNvSpPr/>
          <p:nvPr/>
        </p:nvSpPr>
        <p:spPr>
          <a:xfrm>
            <a:off x="8686800" y="1371600"/>
            <a:ext cx="304800" cy="493633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mtClean="0">
                <a:latin typeface="Times New Roman" pitchFamily="18" charset="0"/>
                <a:cs typeface="Times New Roman" pitchFamily="18" charset="0"/>
              </a:rPr>
              <a:t>Thực hiện rửa tay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562600" y="2209800"/>
            <a:ext cx="1905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5128" idx="1"/>
          </p:cNvCxnSpPr>
          <p:nvPr/>
        </p:nvCxnSpPr>
        <p:spPr>
          <a:xfrm flipV="1">
            <a:off x="5562600" y="2209801"/>
            <a:ext cx="0" cy="1154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 Box 11"/>
          <p:cNvSpPr txBox="1">
            <a:spLocks noChangeArrowheads="1"/>
          </p:cNvSpPr>
          <p:nvPr/>
        </p:nvSpPr>
        <p:spPr bwMode="auto">
          <a:xfrm>
            <a:off x="5791200" y="2313502"/>
            <a:ext cx="9144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12/2017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Oval 12"/>
          <p:cNvSpPr>
            <a:spLocks noChangeArrowheads="1"/>
          </p:cNvSpPr>
          <p:nvPr/>
        </p:nvSpPr>
        <p:spPr bwMode="auto">
          <a:xfrm>
            <a:off x="5848539" y="762000"/>
            <a:ext cx="1600200" cy="1447800"/>
          </a:xfrm>
          <a:prstGeom prst="ellips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7467600" y="1143000"/>
            <a:ext cx="0" cy="10138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endCxn id="5123" idx="1"/>
          </p:cNvCxnSpPr>
          <p:nvPr/>
        </p:nvCxnSpPr>
        <p:spPr>
          <a:xfrm flipV="1">
            <a:off x="7467600" y="1142999"/>
            <a:ext cx="15240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 Box 24"/>
          <p:cNvSpPr txBox="1">
            <a:spLocks noChangeArrowheads="1"/>
          </p:cNvSpPr>
          <p:nvPr/>
        </p:nvSpPr>
        <p:spPr bwMode="auto">
          <a:xfrm>
            <a:off x="4784381" y="845384"/>
            <a:ext cx="99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85%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Arc 21"/>
          <p:cNvSpPr>
            <a:spLocks/>
          </p:cNvSpPr>
          <p:nvPr/>
        </p:nvSpPr>
        <p:spPr bwMode="auto">
          <a:xfrm rot="-5400000">
            <a:off x="5520477" y="388184"/>
            <a:ext cx="914400" cy="9144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8" name="Line 23"/>
          <p:cNvSpPr>
            <a:spLocks noChangeShapeType="1"/>
          </p:cNvSpPr>
          <p:nvPr/>
        </p:nvSpPr>
        <p:spPr bwMode="auto">
          <a:xfrm>
            <a:off x="6450217" y="388184"/>
            <a:ext cx="152400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9" name="Line 23"/>
          <p:cNvSpPr>
            <a:spLocks noChangeShapeType="1"/>
          </p:cNvSpPr>
          <p:nvPr/>
        </p:nvSpPr>
        <p:spPr bwMode="auto">
          <a:xfrm>
            <a:off x="4419600" y="1611868"/>
            <a:ext cx="152400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Line 13"/>
          <p:cNvSpPr>
            <a:spLocks noChangeShapeType="1"/>
          </p:cNvSpPr>
          <p:nvPr/>
        </p:nvSpPr>
        <p:spPr bwMode="auto">
          <a:xfrm>
            <a:off x="5848539" y="1483353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Line 14"/>
          <p:cNvSpPr>
            <a:spLocks noChangeShapeType="1"/>
          </p:cNvSpPr>
          <p:nvPr/>
        </p:nvSpPr>
        <p:spPr bwMode="auto">
          <a:xfrm>
            <a:off x="6660459" y="710953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Text Box 15"/>
          <p:cNvSpPr txBox="1">
            <a:spLocks noChangeArrowheads="1"/>
          </p:cNvSpPr>
          <p:nvPr/>
        </p:nvSpPr>
        <p:spPr bwMode="auto">
          <a:xfrm>
            <a:off x="6168805" y="965200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solidFill>
                  <a:srgbClr val="0000CC"/>
                </a:solidFill>
              </a:rPr>
              <a:t>P</a:t>
            </a:r>
          </a:p>
        </p:txBody>
      </p:sp>
      <p:sp>
        <p:nvSpPr>
          <p:cNvPr id="49" name="Text Box 16"/>
          <p:cNvSpPr txBox="1">
            <a:spLocks noChangeArrowheads="1"/>
          </p:cNvSpPr>
          <p:nvPr/>
        </p:nvSpPr>
        <p:spPr bwMode="auto">
          <a:xfrm>
            <a:off x="6781800" y="976422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solidFill>
                  <a:srgbClr val="0000CC"/>
                </a:solidFill>
              </a:rPr>
              <a:t>D</a:t>
            </a:r>
          </a:p>
        </p:txBody>
      </p:sp>
      <p:sp>
        <p:nvSpPr>
          <p:cNvPr id="50" name="Text Box 17"/>
          <p:cNvSpPr txBox="1">
            <a:spLocks noChangeArrowheads="1"/>
          </p:cNvSpPr>
          <p:nvPr/>
        </p:nvSpPr>
        <p:spPr bwMode="auto">
          <a:xfrm>
            <a:off x="6781800" y="1576427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mtClean="0">
                <a:solidFill>
                  <a:srgbClr val="0000CC"/>
                </a:solidFill>
              </a:rPr>
              <a:t>S</a:t>
            </a:r>
            <a:endParaRPr lang="en-US">
              <a:solidFill>
                <a:srgbClr val="0000CC"/>
              </a:solidFill>
            </a:endParaRPr>
          </a:p>
        </p:txBody>
      </p:sp>
      <p:sp>
        <p:nvSpPr>
          <p:cNvPr id="51" name="Text Box 18"/>
          <p:cNvSpPr txBox="1">
            <a:spLocks noChangeArrowheads="1"/>
          </p:cNvSpPr>
          <p:nvPr/>
        </p:nvSpPr>
        <p:spPr bwMode="auto">
          <a:xfrm>
            <a:off x="6145417" y="1576427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solidFill>
                  <a:srgbClr val="0000CC"/>
                </a:solidFill>
              </a:rPr>
              <a:t>A</a:t>
            </a:r>
          </a:p>
        </p:txBody>
      </p:sp>
      <p:sp>
        <p:nvSpPr>
          <p:cNvPr id="52" name="Rectangle 51"/>
          <p:cNvSpPr/>
          <p:nvPr/>
        </p:nvSpPr>
        <p:spPr>
          <a:xfrm>
            <a:off x="2513596" y="35781"/>
            <a:ext cx="3623524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en-US" sz="2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CẢI TIẾN LIÊN TỤC</a:t>
            </a:r>
            <a:endParaRPr lang="en-US" sz="2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6920" y="1602392"/>
            <a:ext cx="3027253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endParaRPr lang="en-US" sz="2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07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30" grpId="0" animBg="1"/>
      <p:bldP spid="5131" grpId="0" animBg="1"/>
      <p:bldP spid="5132" grpId="0" animBg="1"/>
      <p:bldP spid="5133" grpId="0"/>
      <p:bldP spid="5134" grpId="0"/>
      <p:bldP spid="5135" grpId="0"/>
      <p:bldP spid="5136" grpId="0"/>
      <p:bldP spid="5137" grpId="0" animBg="1"/>
      <p:bldP spid="5139" grpId="0"/>
      <p:bldP spid="62" grpId="0"/>
      <p:bldP spid="63" grpId="0" animBg="1"/>
      <p:bldP spid="71" grpId="0"/>
      <p:bldP spid="73" grpId="0" animBg="1"/>
      <p:bldP spid="78" grpId="0" animBg="1"/>
      <p:bldP spid="79" grpId="0" animBg="1"/>
      <p:bldP spid="45" grpId="0" animBg="1"/>
      <p:bldP spid="46" grpId="0" animBg="1"/>
      <p:bldP spid="48" grpId="0"/>
      <p:bldP spid="49" grpId="0"/>
      <p:bldP spid="50" grpId="0"/>
      <p:bldP spid="5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4153"/>
            <a:ext cx="8763000" cy="6566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744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9800"/>
            <a:ext cx="8229600" cy="14017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hlinkClick r:id="rId2"/>
              </a:rPr>
              <a:t>Website: </a:t>
            </a:r>
            <a:r>
              <a:rPr lang="en-US" dirty="0" smtClean="0"/>
              <a:t>benhvienthoilai.vn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892924"/>
            <a:ext cx="6172200" cy="52322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TÀI LIỆU TẬP </a:t>
            </a:r>
            <a:r>
              <a:rPr lang="en-US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HUẤNXEM </a:t>
            </a:r>
            <a:r>
              <a:rPr lang="en-US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Ở ĐÂU ?</a:t>
            </a:r>
            <a:endParaRPr lang="en-US" sz="2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99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0525342"/>
              </p:ext>
            </p:extLst>
          </p:nvPr>
        </p:nvGraphicFramePr>
        <p:xfrm>
          <a:off x="304800" y="1219200"/>
          <a:ext cx="8229600" cy="545827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466114"/>
                <a:gridCol w="1763486"/>
              </a:tblGrid>
              <a:tr h="3042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Nội dung</a:t>
                      </a:r>
                      <a:endParaRPr lang="en-US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131" marR="661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Thời gian</a:t>
                      </a:r>
                      <a:endParaRPr lang="en-US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131" marR="66131" marT="0" marB="0"/>
                </a:tc>
              </a:tr>
              <a:tr h="3042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BÀI MỞ ĐẦU</a:t>
                      </a:r>
                      <a:endParaRPr lang="en-US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131" marR="66131" marT="0" marB="0"/>
                </a:tc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8h-9h30h</a:t>
                      </a:r>
                      <a:endParaRPr lang="en-US" sz="20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 </a:t>
                      </a:r>
                      <a:r>
                        <a:rPr lang="en-US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131" marR="66131" marT="0" marB="0"/>
                </a:tc>
              </a:tr>
              <a:tr h="143724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Khái quát chung về kỹ năng giao tiếp ứng xử </a:t>
                      </a:r>
                      <a:endParaRPr lang="en-US" sz="20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Kỹ năng sử dụng câu hỏi mở, câu hỏi đóng và câu hỏi đối chứng.</a:t>
                      </a:r>
                      <a:endParaRPr lang="en-US" sz="20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Một số trạng thái tâm lý của người bệnh.</a:t>
                      </a:r>
                      <a:endParaRPr lang="en-US" sz="20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Thảo luận nhóm </a:t>
                      </a:r>
                      <a:endParaRPr lang="en-US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131" marR="66131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42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Giải lao</a:t>
                      </a:r>
                      <a:endParaRPr lang="en-US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131" marR="661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9h30-9h40</a:t>
                      </a:r>
                      <a:endParaRPr lang="en-US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131" marR="66131" marT="0" marB="0"/>
                </a:tc>
              </a:tr>
              <a:tr h="6084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Giao</a:t>
                      </a:r>
                      <a:r>
                        <a:rPr lang="en-US" sz="20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tiếp</a:t>
                      </a:r>
                      <a:r>
                        <a:rPr lang="en-US" sz="20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ứng</a:t>
                      </a:r>
                      <a:r>
                        <a:rPr lang="en-US" sz="20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xử</a:t>
                      </a:r>
                      <a:r>
                        <a:rPr lang="en-US" sz="20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tại</a:t>
                      </a:r>
                      <a:r>
                        <a:rPr lang="en-US" sz="20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Trung</a:t>
                      </a:r>
                      <a:r>
                        <a:rPr lang="en-US" sz="2000" kern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tâm</a:t>
                      </a:r>
                      <a:r>
                        <a:rPr lang="en-US" sz="2000" kern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y </a:t>
                      </a:r>
                      <a:r>
                        <a:rPr lang="en-US" sz="2000" kern="1200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tế</a:t>
                      </a:r>
                      <a:r>
                        <a:rPr lang="en-US" sz="2000" kern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huyện</a:t>
                      </a:r>
                      <a:r>
                        <a:rPr lang="en-US" sz="2000" kern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Thới</a:t>
                      </a:r>
                      <a:r>
                        <a:rPr lang="en-US" sz="2000" kern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Lai</a:t>
                      </a:r>
                      <a:endParaRPr lang="en-US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Thảo</a:t>
                      </a:r>
                      <a:r>
                        <a:rPr lang="en-US" sz="20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luận</a:t>
                      </a:r>
                      <a:r>
                        <a:rPr lang="en-US" sz="20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nhóm</a:t>
                      </a:r>
                      <a:r>
                        <a:rPr lang="en-US" sz="20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131" marR="661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9h40-11h10</a:t>
                      </a:r>
                      <a:endParaRPr lang="en-US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131" marR="66131" marT="0" marB="0"/>
                </a:tc>
              </a:tr>
              <a:tr h="3042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Hướng</a:t>
                      </a:r>
                      <a:r>
                        <a:rPr lang="en-US" sz="20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dẫn</a:t>
                      </a:r>
                      <a:r>
                        <a:rPr lang="en-US" sz="20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thực</a:t>
                      </a:r>
                      <a:r>
                        <a:rPr lang="en-US" sz="20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hiện</a:t>
                      </a:r>
                      <a:r>
                        <a:rPr lang="en-US" sz="20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5S </a:t>
                      </a:r>
                      <a:r>
                        <a:rPr lang="en-US" sz="20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trong</a:t>
                      </a:r>
                      <a:r>
                        <a:rPr lang="en-US" sz="20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y </a:t>
                      </a:r>
                      <a:r>
                        <a:rPr lang="en-US" sz="20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tế</a:t>
                      </a:r>
                      <a:r>
                        <a:rPr lang="en-US" sz="20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An </a:t>
                      </a:r>
                      <a:r>
                        <a:rPr lang="en-US" sz="20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toàn</a:t>
                      </a:r>
                      <a:r>
                        <a:rPr lang="en-US" sz="20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y </a:t>
                      </a:r>
                      <a:r>
                        <a:rPr lang="en-US" sz="20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tế</a:t>
                      </a:r>
                      <a:r>
                        <a:rPr lang="en-US" sz="20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en-US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131" marR="661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14h-15h</a:t>
                      </a:r>
                      <a:endParaRPr lang="en-US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131" marR="66131" marT="0" marB="0"/>
                </a:tc>
              </a:tr>
              <a:tr h="3042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Giải lao</a:t>
                      </a:r>
                      <a:endParaRPr lang="en-US" sz="20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131" marR="661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15h-15h10</a:t>
                      </a:r>
                      <a:endParaRPr lang="en-US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131" marR="66131" marT="0" marB="0"/>
                </a:tc>
              </a:tr>
              <a:tr h="3042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Kỹ năng giao tiếp, ứng xử chung ở nơi làm việc. </a:t>
                      </a:r>
                      <a:endParaRPr lang="en-US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131" marR="661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15h10 – 16h</a:t>
                      </a:r>
                      <a:endParaRPr lang="en-US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131" marR="66131" marT="0" marB="0"/>
                </a:tc>
              </a:tr>
              <a:tr h="6084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Thảo luận nhóm</a:t>
                      </a:r>
                      <a:endParaRPr lang="en-US" sz="20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Lượng giá sau tập huấn </a:t>
                      </a:r>
                      <a:endParaRPr lang="en-US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131" marR="661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16h-17h</a:t>
                      </a:r>
                      <a:endParaRPr lang="en-US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131" marR="66131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81400" y="405966"/>
            <a:ext cx="2057400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NỘI DUNG</a:t>
            </a:r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19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7848601" cy="612629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3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TỔNG QUAN </a:t>
            </a:r>
            <a:r>
              <a:rPr lang="en-US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TTYT</a:t>
            </a:r>
            <a:endParaRPr lang="en-US" sz="3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1752600"/>
            <a:ext cx="3962400" cy="4876800"/>
          </a:xfrm>
        </p:spPr>
        <p:txBody>
          <a:bodyPr>
            <a:noAutofit/>
          </a:bodyPr>
          <a:lstStyle/>
          <a:p>
            <a:pPr indent="228600" algn="just">
              <a:spcBef>
                <a:spcPts val="1200"/>
              </a:spcBef>
              <a:spcAft>
                <a:spcPts val="1200"/>
              </a:spcAft>
            </a:pPr>
            <a:r>
              <a:rPr lang="vi-VN" sz="3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Quy </a:t>
            </a:r>
            <a:r>
              <a:rPr lang="vi-VN" sz="3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3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100</a:t>
            </a:r>
            <a:r>
              <a:rPr lang="vi-VN" sz="3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3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28600" algn="just">
              <a:spcBef>
                <a:spcPts val="1200"/>
              </a:spcBef>
              <a:spcAft>
                <a:spcPts val="1200"/>
              </a:spcAft>
            </a:pPr>
            <a:r>
              <a:rPr lang="pt-BR" sz="3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pt-BR" sz="3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khoa </a:t>
            </a:r>
            <a:r>
              <a:rPr lang="pt-BR" sz="3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pt-BR" sz="3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228600" algn="just">
              <a:spcBef>
                <a:spcPts val="1200"/>
              </a:spcBef>
              <a:spcAft>
                <a:spcPts val="1200"/>
              </a:spcAft>
            </a:pPr>
            <a:r>
              <a:rPr lang="pt-BR" sz="3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T.Số CBVC: </a:t>
            </a:r>
            <a:r>
              <a:rPr lang="pt-BR" sz="3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220. </a:t>
            </a:r>
            <a:r>
              <a:rPr lang="en-US" sz="3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pt-BR" sz="3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28600" algn="just">
              <a:spcBef>
                <a:spcPts val="1200"/>
              </a:spcBef>
              <a:spcAft>
                <a:spcPts val="1200"/>
              </a:spcAft>
            </a:pP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2C313DE-CDCB-4A4C-905F-01D0DF9FD1F0}" type="slidenum">
              <a:rPr lang="en-US" smtClean="0">
                <a:solidFill>
                  <a:srgbClr val="FFFFFF"/>
                </a:solidFill>
              </a:rPr>
              <a:pPr eaLnBrk="1" hangingPunct="1"/>
              <a:t>6</a:t>
            </a:fld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1270" name="Rectangle 8"/>
          <p:cNvSpPr>
            <a:spLocks noChangeArrowheads="1"/>
          </p:cNvSpPr>
          <p:nvPr/>
        </p:nvSpPr>
        <p:spPr bwMode="auto">
          <a:xfrm>
            <a:off x="4334196" y="2438400"/>
            <a:ext cx="40386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228600" algn="just"/>
            <a:r>
              <a:rPr lang="pt-BR" sz="3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pt-BR" sz="3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khoa Cận lâm sàng</a:t>
            </a:r>
          </a:p>
          <a:p>
            <a:pPr indent="228600" algn="just"/>
            <a:r>
              <a:rPr lang="pt-BR" sz="3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228600" algn="just"/>
            <a:r>
              <a:rPr lang="pt-BR" sz="3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pt-BR" sz="3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3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khoa Lâm sàng</a:t>
            </a:r>
            <a:r>
              <a:rPr lang="pt-BR" sz="3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228600" algn="just"/>
            <a:r>
              <a:rPr lang="pt-BR" sz="3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pt-BR" sz="30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80" name="Rectangle 9"/>
          <p:cNvSpPr>
            <a:spLocks noChangeArrowheads="1"/>
          </p:cNvSpPr>
          <p:nvPr/>
        </p:nvSpPr>
        <p:spPr bwMode="auto">
          <a:xfrm>
            <a:off x="4370772" y="1752600"/>
            <a:ext cx="365156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228600" algn="just"/>
            <a:r>
              <a:rPr lang="pt-BR" sz="3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pt-BR" sz="3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3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phòng chức năng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02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15"/>
    </mc:Choice>
    <mc:Fallback xmlns="">
      <p:transition spd="slow" advTm="17015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50106" y="1447800"/>
            <a:ext cx="7696200" cy="24006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nl-NL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Căn cứ Quyết định 2151/QĐ-BYT ngày 04/6/2015 của BYT về việc phê duyệt Kế hoạch triển khai thực hiện 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“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Đổi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mới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phong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cách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, 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thái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độ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phục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vụ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của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cán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bộ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y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tế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, 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hướng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tới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sự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hài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lòng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của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người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bệnh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”,</a:t>
            </a:r>
            <a:endParaRPr lang="en-US" sz="3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38213" y="457200"/>
            <a:ext cx="7519987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en-US" sz="2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LÝ DO PHẢI TẬP HUẤN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91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392988" cy="563563"/>
          </a:xfrm>
        </p:spPr>
        <p:txBody>
          <a:bodyPr>
            <a:normAutofit fontScale="90000"/>
          </a:bodyPr>
          <a:lstStyle/>
          <a:p>
            <a:r>
              <a:rPr lang="en-US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 HOẠCH THEO QĐ 2151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685800" y="1066800"/>
            <a:ext cx="8229600" cy="4525963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marL="0" indent="0">
              <a:spcBef>
                <a:spcPts val="12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b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US" sz="4100" b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Bảy nội dung chính của Kế hoạch: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3400" b="0" smtClean="0">
                <a:latin typeface="Times New Roman" pitchFamily="18" charset="0"/>
                <a:cs typeface="Times New Roman" pitchFamily="18" charset="0"/>
              </a:rPr>
              <a:t>1. Tập huấn nâng cao kỹ năng giao tiếp cho CBYT; 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3400" b="0" smtClean="0">
                <a:latin typeface="Times New Roman" pitchFamily="18" charset="0"/>
                <a:cs typeface="Times New Roman" pitchFamily="18" charset="0"/>
              </a:rPr>
              <a:t>2. Thành lập các đơn vị chăm sóc “khách hàng”; 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3400" b="0" smtClean="0">
                <a:latin typeface="Times New Roman" pitchFamily="18" charset="0"/>
                <a:cs typeface="Times New Roman" pitchFamily="18" charset="0"/>
              </a:rPr>
              <a:t>3. Quy định trang phục của cán bộ y tế;  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3400" b="0" smtClean="0">
                <a:latin typeface="Times New Roman" pitchFamily="18" charset="0"/>
                <a:cs typeface="Times New Roman" pitchFamily="18" charset="0"/>
              </a:rPr>
              <a:t>4. Tiếp tục thực hiện “đường dây nóng”; 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3400" b="0" smtClean="0">
                <a:latin typeface="Times New Roman" pitchFamily="18" charset="0"/>
                <a:cs typeface="Times New Roman" pitchFamily="18" charset="0"/>
              </a:rPr>
              <a:t>5. Duy trì, củng cố hòm thư góp ý; 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3400" b="0" smtClean="0">
                <a:latin typeface="Times New Roman" pitchFamily="18" charset="0"/>
                <a:cs typeface="Times New Roman" pitchFamily="18" charset="0"/>
              </a:rPr>
              <a:t>6. Triển khai Đề án “Tiếp sức NB trong BV”; 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3400" b="0" smtClean="0">
                <a:latin typeface="Times New Roman" pitchFamily="18" charset="0"/>
                <a:cs typeface="Times New Roman" pitchFamily="18" charset="0"/>
              </a:rPr>
              <a:t>7. Xây dựng phong cách, thái độ, phục vụ văn minh, thân thiện, không có tiêu cực.</a:t>
            </a:r>
          </a:p>
          <a:p>
            <a:pPr marL="0" indent="0">
              <a:buFont typeface="Wingdings" pitchFamily="2" charset="2"/>
              <a:buNone/>
            </a:pPr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16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392988" cy="563563"/>
          </a:xfrm>
        </p:spPr>
        <p:txBody>
          <a:bodyPr>
            <a:normAutofit fontScale="90000"/>
          </a:bodyPr>
          <a:lstStyle/>
          <a:p>
            <a:r>
              <a:rPr lang="en-US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 HOẠCH THEO QĐ 2151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452596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3800" b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Bảy nhiệm vụ tổ chức thực hiện: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b="0" smtClean="0"/>
              <a:t>1. </a:t>
            </a:r>
            <a:r>
              <a:rPr lang="en-US" sz="3100" b="0" smtClean="0">
                <a:latin typeface="Times New Roman" pitchFamily="18" charset="0"/>
                <a:cs typeface="Times New Roman" pitchFamily="18" charset="0"/>
              </a:rPr>
              <a:t>Thành lập BCĐ các cấp từ TW đến cơ sở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3100" b="0" smtClean="0">
                <a:latin typeface="Times New Roman" pitchFamily="18" charset="0"/>
                <a:cs typeface="Times New Roman" pitchFamily="18" charset="0"/>
              </a:rPr>
              <a:t>2. Xây dựng kế hoạch, triển khai thực hiện KH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3100" b="0" smtClean="0">
                <a:latin typeface="Times New Roman" pitchFamily="18" charset="0"/>
                <a:cs typeface="Times New Roman" pitchFamily="18" charset="0"/>
              </a:rPr>
              <a:t>3. Tuyên truyền vận động BCYT và nhân dân.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3100" b="0" smtClean="0">
                <a:latin typeface="Times New Roman" pitchFamily="18" charset="0"/>
                <a:cs typeface="Times New Roman" pitchFamily="18" charset="0"/>
              </a:rPr>
              <a:t>4. Tổ chức ký cam kết thực hiện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3100" b="0" smtClean="0">
                <a:latin typeface="Times New Roman" pitchFamily="18" charset="0"/>
                <a:cs typeface="Times New Roman" pitchFamily="18" charset="0"/>
              </a:rPr>
              <a:t>5. Thực hiện công tác thi đua khen thưởng, xử lý vi phạm.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3100" b="0" smtClean="0">
                <a:latin typeface="Times New Roman" pitchFamily="18" charset="0"/>
                <a:cs typeface="Times New Roman" pitchFamily="18" charset="0"/>
              </a:rPr>
              <a:t>6. Triển khai công tác kiểm tra, giám sát.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3100" b="0" smtClean="0">
                <a:latin typeface="Times New Roman" pitchFamily="18" charset="0"/>
                <a:cs typeface="Times New Roman" pitchFamily="18" charset="0"/>
              </a:rPr>
              <a:t>7. Công tác thống kê, báo cáo, sơ kết, tổng kết</a:t>
            </a:r>
          </a:p>
        </p:txBody>
      </p:sp>
    </p:spTree>
    <p:extLst>
      <p:ext uri="{BB962C8B-B14F-4D97-AF65-F5344CB8AC3E}">
        <p14:creationId xmlns:p14="http://schemas.microsoft.com/office/powerpoint/2010/main" val="45075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.2|1.1|1|1.2|1.3|0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5420</TotalTime>
  <Words>2283</Words>
  <Application>Microsoft Office PowerPoint</Application>
  <PresentationFormat>On-screen Show (4:3)</PresentationFormat>
  <Paragraphs>236</Paragraphs>
  <Slides>35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Office Theme</vt:lpstr>
      <vt:lpstr>Slide</vt:lpstr>
      <vt:lpstr>  TẬP HUẤN GIAO TIẾP, ỨNG XỬ</vt:lpstr>
      <vt:lpstr>PowerPoint Presentation</vt:lpstr>
      <vt:lpstr>PowerPoint Presentation</vt:lpstr>
      <vt:lpstr>Website: benhvienthoilai.vn </vt:lpstr>
      <vt:lpstr>PowerPoint Presentation</vt:lpstr>
      <vt:lpstr>TỔNG QUAN TTYT</vt:lpstr>
      <vt:lpstr>PowerPoint Presentation</vt:lpstr>
      <vt:lpstr>KẾ HOẠCH THEO QĐ 2151</vt:lpstr>
      <vt:lpstr>KẾ HOẠCH THEO QĐ 2151</vt:lpstr>
      <vt:lpstr> Lý do tại sao chúng ta phải tập huấn giao tiếp, ứng xử ?  Y đức và giao tiếp ứng xử được nói đến từ bao giờ ?</vt:lpstr>
      <vt:lpstr>3. Tổng quan chung</vt:lpstr>
      <vt:lpstr>3. Tổng quan chung</vt:lpstr>
      <vt:lpstr>3. Tổng quan chung</vt:lpstr>
      <vt:lpstr> TẠI VIỆT NAM </vt:lpstr>
      <vt:lpstr> Những nội dung đã triển khai thực hiện</vt:lpstr>
      <vt:lpstr>PowerPoint Presentation</vt:lpstr>
      <vt:lpstr>PowerPoint Presentation</vt:lpstr>
      <vt:lpstr>PowerPoint Presentation</vt:lpstr>
      <vt:lpstr>Tính thường xuyên</vt:lpstr>
      <vt:lpstr> Tính cấp bách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                     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Ví dụ 01 hoạt động cải tiến của BỆNH VIỆN.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Pham Viet Thai</dc:creator>
  <cp:lastModifiedBy>Administrator</cp:lastModifiedBy>
  <cp:revision>326</cp:revision>
  <cp:lastPrinted>2019-11-14T07:13:58Z</cp:lastPrinted>
  <dcterms:created xsi:type="dcterms:W3CDTF">2015-11-28T15:13:06Z</dcterms:created>
  <dcterms:modified xsi:type="dcterms:W3CDTF">2019-11-14T07:15:37Z</dcterms:modified>
</cp:coreProperties>
</file>